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267" r:id="rId5"/>
    <p:sldId id="268" r:id="rId6"/>
    <p:sldId id="331" r:id="rId7"/>
    <p:sldId id="367" r:id="rId8"/>
    <p:sldId id="329" r:id="rId9"/>
    <p:sldId id="264" r:id="rId10"/>
    <p:sldId id="332" r:id="rId11"/>
    <p:sldId id="302" r:id="rId12"/>
    <p:sldId id="333" r:id="rId13"/>
    <p:sldId id="335" r:id="rId14"/>
    <p:sldId id="328" r:id="rId15"/>
    <p:sldId id="334" r:id="rId16"/>
    <p:sldId id="282" r:id="rId17"/>
    <p:sldId id="292" r:id="rId18"/>
    <p:sldId id="290" r:id="rId19"/>
    <p:sldId id="294" r:id="rId20"/>
    <p:sldId id="284" r:id="rId21"/>
    <p:sldId id="336" r:id="rId22"/>
    <p:sldId id="338" r:id="rId23"/>
    <p:sldId id="339" r:id="rId24"/>
    <p:sldId id="340" r:id="rId25"/>
    <p:sldId id="343" r:id="rId26"/>
    <p:sldId id="344" r:id="rId27"/>
    <p:sldId id="345" r:id="rId28"/>
    <p:sldId id="347" r:id="rId29"/>
    <p:sldId id="346" r:id="rId30"/>
    <p:sldId id="288" r:id="rId31"/>
    <p:sldId id="348" r:id="rId32"/>
    <p:sldId id="350" r:id="rId33"/>
    <p:sldId id="351" r:id="rId34"/>
    <p:sldId id="349" r:id="rId35"/>
    <p:sldId id="352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9" r:id="rId50"/>
    <p:sldId id="368" r:id="rId51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77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F522A-C17D-4AFF-A09C-7B345F81D071}" type="datetimeFigureOut">
              <a:rPr lang="pl-PL" smtClean="0"/>
              <a:pPr/>
              <a:t>2017-02-19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2F99-5B86-4571-B473-E50E5F6872D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CE317-12DE-40FC-9D61-B14B5F519ABF}" type="datetimeFigureOut">
              <a:rPr lang="pl-PL" smtClean="0"/>
              <a:pPr/>
              <a:t>2017-02-19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4A278-4667-4773-9957-0EA201426EF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65E-6CD4-45CB-8699-D673AA477B72}" type="datetime1">
              <a:rPr lang="pl-PL" smtClean="0"/>
              <a:pPr/>
              <a:t>2017-02-19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90D-B5DB-4482-83C2-4E05C5515E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2135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4CC-F562-4F6B-906F-22A56DF6459E}" type="datetime1">
              <a:rPr lang="pl-PL" smtClean="0"/>
              <a:pPr/>
              <a:t>2017-02-19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90D-B5DB-4482-83C2-4E05C5515E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2135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8561-8174-4E1C-9C1F-51498B360A08}" type="datetime1">
              <a:rPr lang="pl-PL" smtClean="0"/>
              <a:pPr/>
              <a:t>2017-02-19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90D-B5DB-4482-83C2-4E05C5515E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2135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2BC0-345E-461F-B5AA-1D7E527918AA}" type="datetime1">
              <a:rPr lang="pl-PL" smtClean="0"/>
              <a:pPr/>
              <a:t>2017-02-19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90D-B5DB-4482-83C2-4E05C5515E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2135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0F46-5950-4D23-A2E5-CBF10C38AD01}" type="datetime1">
              <a:rPr lang="pl-PL" smtClean="0"/>
              <a:pPr/>
              <a:t>2017-02-19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90D-B5DB-4482-83C2-4E05C5515E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2135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BA67-05A3-4E85-9884-CD585F213A5C}" type="datetime1">
              <a:rPr lang="pl-PL" smtClean="0"/>
              <a:pPr/>
              <a:t>2017-02-19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90D-B5DB-4482-83C2-4E05C5515E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2135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83A3-442A-41F6-864D-F3DFD0B11CB9}" type="datetime1">
              <a:rPr lang="pl-PL" smtClean="0"/>
              <a:pPr/>
              <a:t>2017-02-19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90D-B5DB-4482-83C2-4E05C5515E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2135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A4F5-D77D-4669-B965-408DBA5F5717}" type="datetime1">
              <a:rPr lang="pl-PL" smtClean="0"/>
              <a:pPr/>
              <a:t>2017-02-19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90D-B5DB-4482-83C2-4E05C5515E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2135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565-94BB-4AB9-AF74-81369B1DF23B}" type="datetime1">
              <a:rPr lang="pl-PL" smtClean="0"/>
              <a:pPr/>
              <a:t>2017-02-19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90D-B5DB-4482-83C2-4E05C5515E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2135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E1C2-1DFF-46E2-B55F-72E0361F4318}" type="datetime1">
              <a:rPr lang="pl-PL" smtClean="0"/>
              <a:pPr/>
              <a:t>2017-02-19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90D-B5DB-4482-83C2-4E05C5515E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2135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E80C-31D7-4548-AEC2-C2E696A6F90A}" type="datetime1">
              <a:rPr lang="pl-PL" smtClean="0"/>
              <a:pPr/>
              <a:t>2017-02-19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90D-B5DB-4482-83C2-4E05C5515E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2135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DB1EC-F8AA-4109-B44D-C900B82210E5}" type="datetime1">
              <a:rPr lang="pl-PL" smtClean="0"/>
              <a:pPr/>
              <a:t>2017-02-19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C990D-B5DB-4482-83C2-4E05C5515EB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2135">
    <p:cover dir="ld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jpeg"/><Relationship Id="rId7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4.jpeg"/><Relationship Id="rId10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.jpeg"/><Relationship Id="rId10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2.jpe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11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55.jpeg"/><Relationship Id="rId4" Type="http://schemas.openxmlformats.org/officeDocument/2006/relationships/image" Target="../media/image3.jpeg"/><Relationship Id="rId9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2.jpeg"/><Relationship Id="rId7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11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60.jpeg"/><Relationship Id="rId4" Type="http://schemas.openxmlformats.org/officeDocument/2006/relationships/image" Target="../media/image3.jpeg"/><Relationship Id="rId9" Type="http://schemas.openxmlformats.org/officeDocument/2006/relationships/image" Target="../media/image5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2.jpeg"/><Relationship Id="rId7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1.jpeg"/><Relationship Id="rId7" Type="http://schemas.openxmlformats.org/officeDocument/2006/relationships/image" Target="../media/image6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67.jpeg"/><Relationship Id="rId4" Type="http://schemas.openxmlformats.org/officeDocument/2006/relationships/image" Target="../media/image2.jpeg"/><Relationship Id="rId9" Type="http://schemas.openxmlformats.org/officeDocument/2006/relationships/image" Target="../media/image6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2.jpeg"/><Relationship Id="rId7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eg"/><Relationship Id="rId5" Type="http://schemas.openxmlformats.org/officeDocument/2006/relationships/image" Target="../media/image4.jpeg"/><Relationship Id="rId10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71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3.jpeg"/><Relationship Id="rId7" Type="http://schemas.openxmlformats.org/officeDocument/2006/relationships/image" Target="../media/image4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mailto:biuro@perlybeskidu.p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80120"/>
          </a:xfrm>
        </p:spPr>
        <p:txBody>
          <a:bodyPr>
            <a:noAutofit/>
          </a:bodyPr>
          <a:lstStyle/>
          <a:p>
            <a:r>
              <a:rPr lang="pl-PL" sz="2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2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2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2400" i="1" dirty="0">
              <a:solidFill>
                <a:schemeClr val="bg2">
                  <a:lumMod val="5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808912" cy="475252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2800" b="1" i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algn="ctr">
              <a:buNone/>
            </a:pPr>
            <a:endParaRPr lang="pl-PL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l-PL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Prezentacja podsumowująca </a:t>
            </a:r>
          </a:p>
          <a:p>
            <a:pPr algn="ctr">
              <a:buNone/>
            </a:pPr>
            <a:r>
              <a:rPr lang="pl-PL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PROW 2007-2013 </a:t>
            </a:r>
            <a:r>
              <a:rPr lang="pl-PL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oraz</a:t>
            </a:r>
          </a:p>
          <a:p>
            <a:pPr algn="ctr">
              <a:buNone/>
            </a:pPr>
            <a:r>
              <a:rPr lang="pl-PL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l-PL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lanowane działania w ramach </a:t>
            </a:r>
          </a:p>
          <a:p>
            <a:pPr algn="ctr">
              <a:buNone/>
            </a:pPr>
            <a:r>
              <a:rPr lang="pl-PL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PROW 2014-2020</a:t>
            </a:r>
            <a:endParaRPr lang="pl-PL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l-PL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l-PL" dirty="0"/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6021288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80120"/>
          </a:xfrm>
        </p:spPr>
        <p:txBody>
          <a:bodyPr>
            <a:normAutofit/>
          </a:bodyPr>
          <a:lstStyle/>
          <a:p>
            <a:pPr algn="r"/>
            <a:endParaRPr lang="pl-PL" sz="1400" i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5616624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1400" b="1" dirty="0" smtClean="0">
              <a:solidFill>
                <a:schemeClr val="tx1"/>
              </a:solidFill>
              <a:latin typeface="Book Antiqua" pitchFamily="18" charset="0"/>
              <a:ea typeface="Verdana" pitchFamily="34" charset="0"/>
              <a:cs typeface="Arial" pitchFamily="34" charset="0"/>
            </a:endParaRPr>
          </a:p>
          <a:p>
            <a:endParaRPr lang="pl-PL" sz="2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l-PL" sz="2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l-PL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pl-PL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827584" y="836712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u="sng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Najważniejsze walory LGD Perły Beskidu Sądeckiego to:</a:t>
            </a:r>
          </a:p>
          <a:p>
            <a:pPr algn="ctr"/>
            <a:endParaRPr lang="pl-PL" b="1" u="sng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marL="88900" indent="-88900" algn="ctr">
              <a:buFont typeface="Wingdings" pitchFamily="2" charset="2"/>
              <a:buChar char="q"/>
            </a:pPr>
            <a:r>
              <a:rPr lang="pl-PL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 uwarunkowania geograficzne (położenie w centralnej części Beskidu Sądeckiego);</a:t>
            </a:r>
          </a:p>
          <a:p>
            <a:pPr marL="88900" indent="-88900" algn="ctr">
              <a:buFont typeface="Wingdings" pitchFamily="2" charset="2"/>
              <a:buChar char="q"/>
            </a:pPr>
            <a:r>
              <a:rPr lang="pl-PL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 unikalne na skalę międzynarodową walory przyrodnicze, </a:t>
            </a:r>
          </a:p>
          <a:p>
            <a:pPr marL="88900" indent="-88900" algn="ctr">
              <a:buFont typeface="Wingdings" pitchFamily="2" charset="2"/>
              <a:buChar char="q"/>
            </a:pPr>
            <a:r>
              <a:rPr lang="pl-PL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 warunki klimatyczne sprzyjające uprawianiu sportów zimowych i turystyki;</a:t>
            </a:r>
          </a:p>
          <a:p>
            <a:pPr marL="88900" indent="-88900" algn="ctr">
              <a:buFont typeface="Wingdings" pitchFamily="2" charset="2"/>
              <a:buChar char="q"/>
            </a:pPr>
            <a:r>
              <a:rPr lang="pl-PL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 liczne zasoby wód mineralnych oraz właściwości zdrowotne klimatu (działalność sanatoryjna);</a:t>
            </a:r>
          </a:p>
          <a:p>
            <a:pPr marL="88900" indent="-88900" algn="ctr">
              <a:buFont typeface="Wingdings" pitchFamily="2" charset="2"/>
              <a:buChar char="q"/>
            </a:pPr>
            <a:r>
              <a:rPr lang="pl-PL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 bogata historia obszaru wraz z zabytkami kultury materialnej i niematerialnej;</a:t>
            </a:r>
          </a:p>
          <a:p>
            <a:pPr marL="88900" indent="-88900" algn="ctr">
              <a:buFont typeface="Wingdings" pitchFamily="2" charset="2"/>
              <a:buChar char="q"/>
            </a:pPr>
            <a:r>
              <a:rPr lang="pl-PL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 tradycje pszczelarskie;</a:t>
            </a:r>
          </a:p>
          <a:p>
            <a:pPr marL="88900" indent="-88900" algn="ctr">
              <a:buFont typeface="Wingdings" pitchFamily="2" charset="2"/>
              <a:buChar char="q"/>
            </a:pPr>
            <a:r>
              <a:rPr lang="pl-PL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 kultura pasterska;</a:t>
            </a:r>
          </a:p>
          <a:p>
            <a:pPr marL="88900" indent="-88900" algn="ctr">
              <a:buFont typeface="Wingdings" pitchFamily="2" charset="2"/>
              <a:buChar char="q"/>
            </a:pPr>
            <a:r>
              <a:rPr lang="pl-PL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 grupy etniczne i oryginalny folklor.</a:t>
            </a:r>
          </a:p>
          <a:p>
            <a:pPr algn="ctr"/>
            <a:endParaRPr lang="pl-PL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l-PL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Istnieje tu także silna tradycja organizowania jarmarków, targów i odpustów</a:t>
            </a:r>
            <a:r>
              <a:rPr lang="pl-PL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pl-P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2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80120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</a:t>
            </a: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</a:t>
            </a:r>
            <a:r>
              <a:rPr lang="pl-PL" sz="1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pl-PL" sz="1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</a:br>
            <a:endParaRPr lang="pl-PL" sz="1400" i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71600" y="980728"/>
            <a:ext cx="7704856" cy="4824536"/>
          </a:xfrm>
        </p:spPr>
        <p:txBody>
          <a:bodyPr>
            <a:noAutofit/>
          </a:bodyPr>
          <a:lstStyle/>
          <a:p>
            <a:endParaRPr lang="pl-PL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l-PL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l-PL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Inicjatywa zawiązania partnerstwa powstała na początku 2005 r. w ramach Leader+. </a:t>
            </a:r>
          </a:p>
          <a:p>
            <a:endParaRPr lang="pl-PL" sz="2400" dirty="0" smtClean="0">
              <a:solidFill>
                <a:schemeClr val="tx1"/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Stowarzyszenie Lokalna Grupa Działania „Perły Beskidu Sądeckiego” zostało zarejestrowane w KRS     14 kwietnia 2006 r. pod numerem 0000255167.</a:t>
            </a:r>
          </a:p>
          <a:p>
            <a:endParaRPr lang="pl-PL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5949280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720080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1400" i="1" dirty="0">
              <a:solidFill>
                <a:schemeClr val="bg2">
                  <a:lumMod val="5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920880" cy="4248472"/>
          </a:xfrm>
        </p:spPr>
        <p:txBody>
          <a:bodyPr>
            <a:normAutofit/>
          </a:bodyPr>
          <a:lstStyle/>
          <a:p>
            <a:endParaRPr lang="pl-PL" sz="20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Na liście członków-założycieli stowarzyszenia znalazły się gminy i społeczność </a:t>
            </a:r>
            <a:r>
              <a:rPr lang="pl-PL" sz="2000" b="1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gmin Piwniczna-Zdrój, Rytro, Nawojowa i Łabowa</a:t>
            </a:r>
            <a:r>
              <a:rPr lang="pl-PL" sz="20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. W latach 2006-2008 za pozyskane środki unijne realizowano projekty m.in. w ramach programu LEADER+. Dostosowując Stowarzyszenie do wymogów kolejnego okresu programowania rozszerzono LGD o </a:t>
            </a:r>
            <a:r>
              <a:rPr lang="pl-PL" sz="2000" b="1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gminę Muszyna </a:t>
            </a:r>
            <a:r>
              <a:rPr lang="pl-PL" sz="20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(18 października 2008 r.). Zgodnie z wymogami partnerstwo tworzyły trzy sektory: gospodarczy, publiczny i społeczny. </a:t>
            </a:r>
          </a:p>
          <a:p>
            <a:r>
              <a:rPr lang="pl-PL" sz="20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Ważnym wydarzeniem było przystąpienie  w 2011 roku do Stowarzyszenia „Perły Beskidy Sądeckiego” </a:t>
            </a:r>
            <a:r>
              <a:rPr lang="pl-PL" sz="2000" b="1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gminy miejsko - wiejskiej Krynicy-Zdrój</a:t>
            </a:r>
            <a:r>
              <a:rPr lang="pl-PL" sz="20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. </a:t>
            </a:r>
            <a:endParaRPr lang="pl-PL" sz="2000" dirty="0" smtClean="0">
              <a:solidFill>
                <a:srgbClr val="000000"/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endParaRPr lang="pl-PL" sz="1800" dirty="0" smtClean="0">
              <a:solidFill>
                <a:schemeClr val="tx1"/>
              </a:solidFill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6021288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80120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1400" i="1" dirty="0">
              <a:solidFill>
                <a:schemeClr val="bg2">
                  <a:lumMod val="5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7920880" cy="4176464"/>
          </a:xfrm>
        </p:spPr>
        <p:txBody>
          <a:bodyPr>
            <a:normAutofit/>
          </a:bodyPr>
          <a:lstStyle/>
          <a:p>
            <a:pPr algn="l"/>
            <a:endPara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400" b="1" dirty="0" smtClean="0">
                <a:solidFill>
                  <a:srgbClr val="000000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PROW 2017 – 2013</a:t>
            </a:r>
          </a:p>
          <a:p>
            <a:pPr algn="l"/>
            <a:endParaRPr lang="pl-PL" sz="1200" b="1" dirty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Zgodnie z umową i na podstawie złożonego wniosku o dofinansowanie projektu przyznana została pomoc w wysokości</a:t>
            </a:r>
          </a:p>
          <a:p>
            <a:r>
              <a:rPr lang="pl-PL" sz="2400" b="1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8 200 384,00 zł.</a:t>
            </a:r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pl-PL" sz="2400" dirty="0" smtClean="0">
              <a:solidFill>
                <a:schemeClr val="tx1"/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Całość przyznanej  kwoty została wydatkowana na  projekty zrealizowane we wszystkich 6 gminach LGD Perły Beskidu Sądeckiego.</a:t>
            </a:r>
          </a:p>
          <a:p>
            <a:endParaRPr lang="pl-PL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6021288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80120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1400" i="1" dirty="0">
              <a:solidFill>
                <a:schemeClr val="bg2">
                  <a:lumMod val="5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7920880" cy="4176464"/>
          </a:xfrm>
        </p:spPr>
        <p:txBody>
          <a:bodyPr>
            <a:normAutofit/>
          </a:bodyPr>
          <a:lstStyle/>
          <a:p>
            <a:endParaRPr lang="pl-PL" sz="1800" dirty="0" smtClean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Dzięki środkom z osi 4 Leader z PROW na obszarze LGD w latach 2009 - 2014 roku  zrealizowano </a:t>
            </a:r>
            <a:r>
              <a:rPr lang="pl-PL" sz="2400" b="1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80</a:t>
            </a:r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projektów, w tym ponad </a:t>
            </a:r>
            <a:r>
              <a:rPr lang="pl-PL" sz="2400" b="1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80 %</a:t>
            </a:r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projektów infrastrukturalnych. Odbyło się </a:t>
            </a:r>
            <a:r>
              <a:rPr lang="pl-PL" sz="2400" b="1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30</a:t>
            </a:r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szkoleń, warsztatów, konferencji i imprez promocyjnych, w których uczestniczyło łącznie ponad </a:t>
            </a:r>
            <a:r>
              <a:rPr lang="pl-PL" sz="2400" b="1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3000 </a:t>
            </a:r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osób. Wykonano materiały promocyjne i inne produkty promujące dziedzictwo regionu. W całym okresie Stowarzyszenie prowadziło działania aktywizujące społeczność lokalną i promocję obszaru. </a:t>
            </a:r>
            <a:endParaRPr lang="pl-PL" sz="2400" dirty="0">
              <a:solidFill>
                <a:srgbClr val="000000"/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6021288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080120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1400" i="1" dirty="0">
              <a:solidFill>
                <a:schemeClr val="bg2">
                  <a:lumMod val="5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043608" y="1196752"/>
            <a:ext cx="7704856" cy="4320480"/>
          </a:xfrm>
        </p:spPr>
        <p:txBody>
          <a:bodyPr>
            <a:normAutofit/>
          </a:bodyPr>
          <a:lstStyle/>
          <a:p>
            <a:endParaRPr lang="pl-PL" sz="2400" dirty="0" smtClean="0">
              <a:solidFill>
                <a:schemeClr val="tx1"/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Zrealizowano także trzy projekty współpracy zarówno z krajowymi, jak i zagranicznymi LGD.</a:t>
            </a:r>
          </a:p>
          <a:p>
            <a:endParaRPr lang="pl-PL" sz="2400" dirty="0" smtClean="0">
              <a:solidFill>
                <a:schemeClr val="tx1"/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Zamykając okres 2009-2014 LGD „Perły Beskidu Sądeckiego” przygotowywała  się równocześnie do nowej perspektywy, a każde spotkanie było okazją nie tylko do promocji podejścia Leader i dobrych praktyk, ale i informowania o możliwościach dalszego rozwijania obszaru w ramach PROW 2014-2020. </a:t>
            </a:r>
          </a:p>
          <a:p>
            <a:pPr algn="l"/>
            <a:endParaRPr lang="pl-PL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021288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80120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1400" i="1" dirty="0">
              <a:solidFill>
                <a:schemeClr val="bg2">
                  <a:lumMod val="5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704856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600" b="1" dirty="0" smtClean="0">
                <a:solidFill>
                  <a:srgbClr val="000000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Zrealizowane projekty w ramach perspektywy 2007-2013.</a:t>
            </a:r>
          </a:p>
          <a:p>
            <a:pPr>
              <a:buNone/>
            </a:pPr>
            <a:endParaRPr lang="pl-PL" sz="3600" b="1" dirty="0" smtClean="0">
              <a:solidFill>
                <a:srgbClr val="000000"/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algn="l">
              <a:buAutoNum type="arabicPeriod"/>
            </a:pPr>
            <a:r>
              <a:rPr lang="pl-PL" sz="2400" dirty="0" smtClean="0">
                <a:solidFill>
                  <a:srgbClr val="000000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Odnowa  i rozwój wsi.</a:t>
            </a:r>
          </a:p>
          <a:p>
            <a:pPr algn="l">
              <a:buAutoNum type="arabicPeriod"/>
            </a:pPr>
            <a:r>
              <a:rPr lang="pl-PL" sz="2400" dirty="0" smtClean="0">
                <a:solidFill>
                  <a:srgbClr val="000000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Małe projekty.</a:t>
            </a:r>
          </a:p>
          <a:p>
            <a:pPr algn="l">
              <a:buAutoNum type="arabicPeriod"/>
            </a:pPr>
            <a:r>
              <a:rPr lang="pl-PL" sz="2400" dirty="0" smtClean="0">
                <a:solidFill>
                  <a:srgbClr val="000000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Różnicowanie w kierunku działalności </a:t>
            </a:r>
            <a:r>
              <a:rPr lang="pl-PL" sz="2400" dirty="0" err="1" smtClean="0">
                <a:solidFill>
                  <a:srgbClr val="000000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nierolnicznej</a:t>
            </a:r>
            <a:r>
              <a:rPr lang="pl-PL" sz="2400" dirty="0" smtClean="0">
                <a:solidFill>
                  <a:srgbClr val="000000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buAutoNum type="arabicPeriod"/>
            </a:pPr>
            <a:r>
              <a:rPr lang="pl-PL" sz="2400" dirty="0" smtClean="0">
                <a:solidFill>
                  <a:srgbClr val="000000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Tworzenie i rozwój </a:t>
            </a:r>
            <a:r>
              <a:rPr lang="pl-PL" sz="2400" dirty="0" err="1" smtClean="0">
                <a:solidFill>
                  <a:srgbClr val="000000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mikroprzedsiębiorstw</a:t>
            </a:r>
            <a:endParaRPr lang="pl-PL" sz="2400" dirty="0" smtClean="0">
              <a:solidFill>
                <a:srgbClr val="000000"/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6021288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6021288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1400" dirty="0">
              <a:latin typeface="Book Antiqua" pitchFamily="18" charset="0"/>
            </a:endParaRPr>
          </a:p>
        </p:txBody>
      </p:sp>
      <p:sp>
        <p:nvSpPr>
          <p:cNvPr id="9" name="Podtytuł 8"/>
          <p:cNvSpPr>
            <a:spLocks noGrp="1"/>
          </p:cNvSpPr>
          <p:nvPr>
            <p:ph sz="half" idx="1"/>
          </p:nvPr>
        </p:nvSpPr>
        <p:spPr>
          <a:xfrm>
            <a:off x="395536" y="1484785"/>
            <a:ext cx="4038600" cy="4392487"/>
          </a:xfrm>
        </p:spPr>
        <p:txBody>
          <a:bodyPr>
            <a:noAutofit/>
          </a:bodyPr>
          <a:lstStyle/>
          <a:p>
            <a:pPr marL="800100" lvl="1" indent="-342900" algn="l"/>
            <a:endParaRPr lang="pl-PL" sz="1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ctr">
              <a:buNone/>
            </a:pPr>
            <a:r>
              <a:rPr lang="pl-PL" sz="1800" b="1" dirty="0" smtClean="0">
                <a:solidFill>
                  <a:srgbClr val="000000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          </a:t>
            </a:r>
            <a:r>
              <a:rPr lang="en-US" sz="1800" b="1" dirty="0" smtClean="0">
                <a:solidFill>
                  <a:srgbClr val="000000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    </a:t>
            </a:r>
            <a:r>
              <a:rPr lang="pl-PL" sz="1800" b="1" u="sng" dirty="0" smtClean="0">
                <a:solidFill>
                  <a:srgbClr val="000000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GMINA KRYNICA</a:t>
            </a:r>
            <a:r>
              <a:rPr lang="en-US" sz="1800" b="1" u="sng" dirty="0" smtClean="0">
                <a:solidFill>
                  <a:srgbClr val="000000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ZDRÓJ</a:t>
            </a:r>
            <a:endParaRPr lang="pl-PL" sz="1800" b="1" u="sng" dirty="0" smtClean="0">
              <a:solidFill>
                <a:srgbClr val="000000"/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/>
            <a:endParaRPr lang="pl-PL" sz="1800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ctr"/>
            <a:endParaRPr lang="pl-PL" sz="1800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ctr">
              <a:buNone/>
            </a:pPr>
            <a:r>
              <a:rPr lang="en-US" sz="18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8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Odnowa miejscowości Czyrna, Piorunka, </a:t>
            </a:r>
            <a:r>
              <a:rPr lang="pl-PL" sz="1800" b="1" dirty="0" err="1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Mochnaczka</a:t>
            </a:r>
            <a:r>
              <a:rPr lang="pl-PL" sz="18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 Niżna i </a:t>
            </a:r>
            <a:r>
              <a:rPr lang="pl-PL" sz="1800" b="1" dirty="0" err="1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Mochnaczka</a:t>
            </a:r>
            <a:r>
              <a:rPr lang="pl-PL" sz="18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 Wyżna poprzez budowę ogólnodostępnej infrastruktury turystyczno-rekreacyjnej </a:t>
            </a:r>
            <a:r>
              <a:rPr lang="en-US" sz="18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.</a:t>
            </a:r>
            <a:r>
              <a:rPr lang="pl-PL" sz="18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pl-PL" sz="18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</a:br>
            <a:endParaRPr lang="pl-PL" sz="1800" b="1" dirty="0" smtClean="0">
              <a:solidFill>
                <a:srgbClr val="000000"/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021288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93296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48680"/>
            <a:ext cx="1172220" cy="136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Ela&amp;Marcin\Desktop\photo_c1e0648733230bb0959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076056" y="1340768"/>
            <a:ext cx="3744416" cy="2232248"/>
          </a:xfr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3645024"/>
            <a:ext cx="374441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6021288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1400" dirty="0">
              <a:latin typeface="Book Antiqua" pitchFamily="18" charset="0"/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/>
          </a:bodyPr>
          <a:lstStyle/>
          <a:p>
            <a:pPr indent="-77788">
              <a:buNone/>
            </a:pPr>
            <a:endParaRPr lang="pl-PL" sz="2000" b="1" dirty="0" smtClean="0">
              <a:latin typeface="Book Antiqua" pitchFamily="18" charset="0"/>
              <a:ea typeface="BatangChe" pitchFamily="49" charset="-127"/>
              <a:cs typeface="Verdana" pitchFamily="34" charset="0"/>
            </a:endParaRPr>
          </a:p>
          <a:p>
            <a:pPr indent="-77788">
              <a:buNone/>
            </a:pPr>
            <a:r>
              <a:rPr lang="pl-PL" sz="2000" b="1" dirty="0" smtClean="0">
                <a:latin typeface="Book Antiqua" pitchFamily="18" charset="0"/>
                <a:ea typeface="BatangChe" pitchFamily="49" charset="-127"/>
                <a:cs typeface="Verdana" pitchFamily="34" charset="0"/>
              </a:rPr>
              <a:t>Odnowa miejscowości Berest i Piorunka  poprzez budowę ogólnodostępnej infrastruktury sportowo-rekreacyjnej . </a:t>
            </a:r>
            <a:endParaRPr lang="pl-PL" sz="2000" b="1" dirty="0">
              <a:latin typeface="Book Antiqua" pitchFamily="18" charset="0"/>
              <a:ea typeface="BatangChe" pitchFamily="49" charset="-127"/>
              <a:cs typeface="Verdana" pitchFamily="34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6093296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Symbol zastępczy zawartości 12" descr="DSCF8637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4788024" y="141277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 descr="DSCF86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068960"/>
            <a:ext cx="4176464" cy="2934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88640"/>
            <a:ext cx="1172220" cy="136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6021288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1400" dirty="0">
              <a:latin typeface="Book Antiqua" pitchFamily="18" charset="0"/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4464496" cy="42050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pl-PL" sz="2600" b="1" u="sng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GMINA ŁABOWA</a:t>
            </a:r>
            <a:r>
              <a:rPr lang="pl-PL" dirty="0" smtClean="0">
                <a:latin typeface="Book Antiqua" pitchFamily="18" charset="0"/>
              </a:rPr>
              <a:t/>
            </a:r>
            <a:br>
              <a:rPr lang="pl-PL" dirty="0" smtClean="0">
                <a:latin typeface="Book Antiqua" pitchFamily="18" charset="0"/>
              </a:rPr>
            </a:br>
            <a:r>
              <a:rPr lang="pl-PL" dirty="0" smtClean="0">
                <a:latin typeface="Book Antiqua" pitchFamily="18" charset="0"/>
              </a:rPr>
              <a:t/>
            </a:r>
            <a:br>
              <a:rPr lang="pl-PL" dirty="0" smtClean="0">
                <a:latin typeface="Book Antiqua" pitchFamily="18" charset="0"/>
              </a:rPr>
            </a:br>
            <a:r>
              <a:rPr lang="pl-PL" dirty="0" smtClean="0">
                <a:latin typeface="Book Antiqua" pitchFamily="18" charset="0"/>
              </a:rPr>
              <a:t/>
            </a:r>
            <a:br>
              <a:rPr lang="pl-PL" dirty="0" smtClean="0">
                <a:latin typeface="Book Antiqua" pitchFamily="18" charset="0"/>
              </a:rPr>
            </a:br>
            <a:r>
              <a:rPr lang="pl-PL" dirty="0" smtClean="0">
                <a:latin typeface="Book Antiqua" pitchFamily="18" charset="0"/>
              </a:rPr>
              <a:t/>
            </a:r>
            <a:br>
              <a:rPr lang="pl-PL" dirty="0" smtClean="0">
                <a:latin typeface="Book Antiqua" pitchFamily="18" charset="0"/>
              </a:rPr>
            </a:br>
            <a:endParaRPr lang="pl-PL" dirty="0" smtClean="0">
              <a:latin typeface="Book Antiqua" pitchFamily="18" charset="0"/>
            </a:endParaRPr>
          </a:p>
          <a:p>
            <a:pPr>
              <a:buNone/>
            </a:pPr>
            <a:endParaRPr lang="pl-PL" sz="2000" dirty="0" smtClean="0">
              <a:latin typeface="Book Antiqua" pitchFamily="18" charset="0"/>
            </a:endParaRPr>
          </a:p>
          <a:p>
            <a:pPr>
              <a:buNone/>
            </a:pPr>
            <a:endParaRPr lang="pl-PL" sz="2000" dirty="0" smtClean="0">
              <a:latin typeface="Book Antiqua" pitchFamily="18" charset="0"/>
            </a:endParaRPr>
          </a:p>
          <a:p>
            <a:pPr indent="11113">
              <a:buNone/>
            </a:pPr>
            <a:endParaRPr lang="pl-PL" sz="2000" b="1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indent="11113">
              <a:buNone/>
            </a:pPr>
            <a:r>
              <a:rPr lang="pl-PL" sz="20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 "OGROPARK - ekspozycyjny ogród twoich marzeń</a:t>
            </a:r>
            <a:r>
              <a:rPr lang="pl-PL" sz="19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"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021288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Ela&amp;Marcin\Desktop\gok Labow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292080" y="1484784"/>
            <a:ext cx="2954994" cy="2089014"/>
          </a:xfr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933056"/>
            <a:ext cx="280505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 descr="gmina_Łabow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764704"/>
            <a:ext cx="1477144" cy="15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rostokąt 16"/>
          <p:cNvSpPr/>
          <p:nvPr/>
        </p:nvSpPr>
        <p:spPr>
          <a:xfrm>
            <a:off x="827584" y="2348880"/>
            <a:ext cx="396044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Modernizacja najważniejszego obiektu sportowego w miejscowości Łabowa oraz jednej sali widowiskowej GOK</a:t>
            </a:r>
          </a:p>
          <a:p>
            <a:endParaRPr lang="pl-PL" sz="2000" b="1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9458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6021288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780928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720080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1400" i="1" dirty="0">
              <a:solidFill>
                <a:schemeClr val="bg2">
                  <a:lumMod val="5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7776864" cy="4824536"/>
          </a:xfrm>
        </p:spPr>
        <p:txBody>
          <a:bodyPr>
            <a:normAutofit/>
          </a:bodyPr>
          <a:lstStyle/>
          <a:p>
            <a:endParaRPr lang="pl-PL" sz="1600" b="1" dirty="0" smtClean="0">
              <a:solidFill>
                <a:schemeClr val="tx1"/>
              </a:solidFill>
              <a:latin typeface="Century Gothic" pitchFamily="34" charset="0"/>
              <a:ea typeface="Batang" pitchFamily="18" charset="-127"/>
            </a:endParaRPr>
          </a:p>
          <a:p>
            <a:endParaRPr lang="pl-PL" sz="1600" b="1" dirty="0" smtClean="0">
              <a:solidFill>
                <a:schemeClr val="tx1"/>
              </a:solidFill>
              <a:latin typeface="Century Gothic" pitchFamily="34" charset="0"/>
              <a:ea typeface="Batang" pitchFamily="18" charset="-127"/>
            </a:endParaRPr>
          </a:p>
          <a:p>
            <a:endParaRPr lang="pl-PL" sz="1600" b="1" dirty="0" smtClean="0">
              <a:solidFill>
                <a:schemeClr val="tx1"/>
              </a:solidFill>
              <a:latin typeface="Century Gothic" pitchFamily="34" charset="0"/>
              <a:ea typeface="Batang" pitchFamily="18" charset="-127"/>
            </a:endParaRPr>
          </a:p>
          <a:p>
            <a:r>
              <a:rPr lang="pl-PL" sz="2000" b="1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Lokalna Grupa Działania (w skrócie "LGD") – </a:t>
            </a:r>
          </a:p>
          <a:p>
            <a:r>
              <a:rPr lang="pl-PL" sz="20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rodzaj partnerstwa terytorialnego tworzonego zwykle na obszarach wiejskich, zrzeszającego przedstawicieli lokalnych organizacji (z sektora publicznego, prywatnego i pozarządowego) oraz mieszkańców danego obszaru wyznaczonego granicą gmin członkowskich.</a:t>
            </a:r>
          </a:p>
          <a:p>
            <a:endParaRPr lang="pl-PL" sz="2000" dirty="0" smtClean="0">
              <a:solidFill>
                <a:schemeClr val="tx1"/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W Polsce podstawą prawną funkcjonowania LGD są ustawy: o wspieraniu rozwoju obszarów wiejskich oraz o stowarzyszeniach.</a:t>
            </a:r>
          </a:p>
          <a:p>
            <a:pPr marL="514350" indent="-514350" algn="l"/>
            <a:endParaRPr lang="pl-PL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1400" dirty="0">
              <a:latin typeface="Book Antiqua" pitchFamily="18" charset="0"/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/>
          <a:p>
            <a:pPr indent="11113">
              <a:buNone/>
            </a:pPr>
            <a:endParaRPr lang="pl-PL" sz="2000" b="1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indent="11113">
              <a:buNone/>
            </a:pPr>
            <a:endParaRPr lang="pl-PL" sz="2000" b="1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indent="11113">
              <a:buNone/>
            </a:pPr>
            <a:r>
              <a:rPr lang="pl-PL" sz="20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Ukształtowanie przestrzeni społecznej w centrum miejscowości Łabowa </a:t>
            </a:r>
            <a:endParaRPr lang="pl-PL" sz="2000" b="1" dirty="0">
              <a:latin typeface="Book Antiqu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340768"/>
            <a:ext cx="4034131" cy="269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068960"/>
            <a:ext cx="3926602" cy="262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Prostokąt 17"/>
          <p:cNvSpPr/>
          <p:nvPr/>
        </p:nvSpPr>
        <p:spPr>
          <a:xfrm>
            <a:off x="5076056" y="4293096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Book Antiqua" pitchFamily="18" charset="0"/>
              </a:rPr>
              <a:t>Budowa instalacji solarnej w budynku Centrum Rehabilitacji – Tukan sp. z o.o. w miejscowości Łabowa</a:t>
            </a:r>
            <a:endParaRPr lang="pl-PL" b="1" dirty="0">
              <a:latin typeface="Book Antiqua" pitchFamily="18" charset="0"/>
            </a:endParaRPr>
          </a:p>
        </p:txBody>
      </p:sp>
      <p:pic>
        <p:nvPicPr>
          <p:cNvPr id="14" name="Picture 4" descr="gmina_Łabow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32656"/>
            <a:ext cx="1477144" cy="15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Perły Beskidu Sądeckiego</a:t>
            </a:r>
            <a:endParaRPr lang="pl-PL" sz="14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/>
          <a:p>
            <a:pPr indent="11113" algn="r">
              <a:buNone/>
            </a:pPr>
            <a:r>
              <a:rPr lang="pl-PL" sz="2000" b="1" u="sng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GMINA MUSZYNA</a:t>
            </a:r>
          </a:p>
          <a:p>
            <a:pPr indent="11113">
              <a:buNone/>
            </a:pPr>
            <a:endParaRPr lang="pl-PL" sz="2000" b="1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indent="11113">
              <a:buNone/>
            </a:pPr>
            <a:r>
              <a:rPr lang="pl-PL" sz="20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Porządkowanie centrum wsi poprzez budowę oświetlonego ciągu pieszego wzdłuż głównej drogi, etap I - Miasto i Gmina Uzdrowiskowa Muszyna</a:t>
            </a:r>
          </a:p>
          <a:p>
            <a:pPr indent="11113">
              <a:buNone/>
            </a:pPr>
            <a:endParaRPr lang="pl-PL" sz="2000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indent="11113">
              <a:buNone/>
            </a:pPr>
            <a:endParaRPr lang="pl-PL" sz="2000" b="1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indent="11113">
              <a:buNone/>
            </a:pPr>
            <a:r>
              <a:rPr lang="pl-PL" sz="20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Budowa placu zabaw w Miliku </a:t>
            </a: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Plik:POL Muszyna CO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48680"/>
            <a:ext cx="1296144" cy="155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908720"/>
            <a:ext cx="3894584" cy="259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3717032"/>
            <a:ext cx="3960440" cy="224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Perły Beskidu Sądeckiego</a:t>
            </a:r>
            <a:endParaRPr lang="pl-PL" sz="1400" dirty="0"/>
          </a:p>
        </p:txBody>
      </p:sp>
      <p:pic>
        <p:nvPicPr>
          <p:cNvPr id="2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3068960"/>
            <a:ext cx="3816424" cy="26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6581" y="1081529"/>
            <a:ext cx="3975090" cy="306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Plik:POL Muszyna CO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0"/>
            <a:ext cx="1296144" cy="155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rostokąt 21"/>
          <p:cNvSpPr/>
          <p:nvPr/>
        </p:nvSpPr>
        <p:spPr>
          <a:xfrm>
            <a:off x="5580112" y="4149080"/>
            <a:ext cx="2952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b="1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pl-PL" sz="20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Odnowa centrum wsi Andrzejówka – etap I</a:t>
            </a:r>
            <a:endParaRPr lang="pl-PL" sz="2000" b="1" dirty="0">
              <a:latin typeface="Book Antiqu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899592" y="1556792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Ruch to zdrowie- utworzenie bezpiecznego miejsca do gier i zabaw w plenerze</a:t>
            </a:r>
            <a:endParaRPr lang="pl-PL" sz="2000" b="1" dirty="0">
              <a:latin typeface="Book Antiqu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530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1400" dirty="0">
              <a:latin typeface="Book Antiqua" pitchFamily="18" charset="0"/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539552" y="1268760"/>
            <a:ext cx="4038600" cy="4857403"/>
          </a:xfrm>
        </p:spPr>
        <p:txBody>
          <a:bodyPr>
            <a:normAutofit fontScale="92500" lnSpcReduction="20000"/>
          </a:bodyPr>
          <a:lstStyle/>
          <a:p>
            <a:pPr indent="11113">
              <a:buNone/>
            </a:pPr>
            <a:endParaRPr lang="pl-PL" sz="2000" dirty="0" smtClean="0">
              <a:latin typeface="Book Antiqua" pitchFamily="18" charset="0"/>
            </a:endParaRPr>
          </a:p>
          <a:p>
            <a:pPr indent="11113" algn="r">
              <a:buNone/>
            </a:pPr>
            <a:endParaRPr lang="pl-PL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11113" algn="r">
              <a:buNone/>
            </a:pPr>
            <a:r>
              <a:rPr lang="pl-PL" sz="2000" b="1" u="sng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GMINA NAWOJOWA</a:t>
            </a:r>
          </a:p>
          <a:p>
            <a:pPr indent="11113" algn="r">
              <a:buNone/>
            </a:pPr>
            <a:endParaRPr lang="pl-PL" sz="2000" b="1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indent="11113" algn="r">
              <a:buNone/>
            </a:pPr>
            <a:r>
              <a:rPr lang="pl-PL" sz="22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„Rozwój tożsamości społeczności wiejskiej poprzez „</a:t>
            </a:r>
            <a:r>
              <a:rPr lang="pl-PL" sz="2200" b="1" dirty="0" err="1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Docieplenie</a:t>
            </a:r>
            <a:r>
              <a:rPr lang="pl-PL" sz="22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 ścian i stropu Gminnego Ośrodka Kultury w Nawojowej wraz z wymianą stolarki okiennej i drzwiowej oraz robót remontowych konstrukcji, instalacji</a:t>
            </a:r>
          </a:p>
          <a:p>
            <a:pPr indent="11113" algn="r">
              <a:buNone/>
            </a:pPr>
            <a:r>
              <a:rPr lang="pl-PL" sz="22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elektrycznej wewnętrznej” oraz zakup wyposażenia dla potrzeb zespołów artystycznych”</a:t>
            </a: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erb-Nawojow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48680"/>
            <a:ext cx="1345758" cy="159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1628800"/>
            <a:ext cx="27305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3573016"/>
            <a:ext cx="2808312" cy="21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647056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1400" dirty="0">
              <a:latin typeface="Book Antiqua" pitchFamily="18" charset="0"/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/>
          <a:p>
            <a:pPr indent="11113">
              <a:buNone/>
            </a:pPr>
            <a:endParaRPr lang="pl-PL" sz="2000" dirty="0" smtClean="0">
              <a:latin typeface="Book Antiqua" pitchFamily="18" charset="0"/>
            </a:endParaRPr>
          </a:p>
          <a:p>
            <a:pPr indent="11113" algn="r">
              <a:buNone/>
            </a:pPr>
            <a:endParaRPr lang="pl-PL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11113" algn="r">
              <a:buNone/>
            </a:pPr>
            <a:endParaRPr lang="pl-PL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11113" algn="r">
              <a:buNone/>
            </a:pPr>
            <a:endParaRPr lang="pl-PL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484784"/>
            <a:ext cx="348570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Prostokąt 15"/>
          <p:cNvSpPr/>
          <p:nvPr/>
        </p:nvSpPr>
        <p:spPr>
          <a:xfrm>
            <a:off x="1043608" y="1772816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Budowa parkingów przy Kaplicy Cmentarnej i szkole podstawowej we wsi Nawojowa</a:t>
            </a:r>
            <a:endParaRPr lang="pl-PL" sz="2000" b="1" dirty="0">
              <a:latin typeface="Book Antiqu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3212976"/>
            <a:ext cx="3816424" cy="254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 descr="Herb-Nawojow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60648"/>
            <a:ext cx="1458162" cy="1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1400" dirty="0">
              <a:latin typeface="Book Antiqua" pitchFamily="18" charset="0"/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539552" y="908720"/>
            <a:ext cx="4038600" cy="5217443"/>
          </a:xfrm>
        </p:spPr>
        <p:txBody>
          <a:bodyPr>
            <a:normAutofit fontScale="92500" lnSpcReduction="10000"/>
          </a:bodyPr>
          <a:lstStyle/>
          <a:p>
            <a:pPr indent="11113">
              <a:buNone/>
            </a:pPr>
            <a:endParaRPr lang="pl-PL" sz="2000" dirty="0" smtClean="0">
              <a:latin typeface="Book Antiqua" pitchFamily="18" charset="0"/>
            </a:endParaRPr>
          </a:p>
          <a:p>
            <a:pPr indent="11113" algn="r">
              <a:buNone/>
            </a:pPr>
            <a:endParaRPr lang="pl-PL" sz="1600" b="1" u="sng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indent="11113" algn="r">
              <a:buNone/>
            </a:pPr>
            <a:endParaRPr lang="pl-PL" sz="1600" b="1" u="sng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indent="11113" algn="r">
              <a:buNone/>
            </a:pPr>
            <a:r>
              <a:rPr lang="pl-PL" sz="2000" b="1" u="sng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GMINA PIWNICZNA ZDRÓJ</a:t>
            </a:r>
          </a:p>
          <a:p>
            <a:pPr indent="11113" algn="r">
              <a:buNone/>
            </a:pPr>
            <a:endParaRPr lang="pl-PL" sz="2000" b="1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indent="11113" algn="r">
              <a:buNone/>
            </a:pPr>
            <a:r>
              <a:rPr lang="pl-PL" sz="20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Rozbudowa i przebudowa budynku gminnego </a:t>
            </a:r>
            <a:br>
              <a:rPr lang="pl-PL" sz="20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</a:br>
            <a:r>
              <a:rPr lang="pl-PL" sz="20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w Łomnicy-Zdroju z przeznaczeniem na działalność kulturalno-turystyczną – Miasto i Gmina Piwniczna Zdrój</a:t>
            </a:r>
          </a:p>
          <a:p>
            <a:pPr indent="11113" algn="r">
              <a:buNone/>
            </a:pPr>
            <a:endParaRPr lang="pl-PL" sz="2000" b="1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indent="11113" algn="r">
              <a:buNone/>
            </a:pPr>
            <a:endParaRPr lang="pl-PL" sz="2000" b="1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indent="11113" algn="r">
              <a:buNone/>
            </a:pPr>
            <a:r>
              <a:rPr lang="pl-PL" sz="20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Budowa placu zabaw we wsi Kokuszka</a:t>
            </a:r>
            <a:br>
              <a:rPr lang="pl-PL" sz="20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</a:br>
            <a:r>
              <a:rPr lang="pl-PL" sz="20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– Miasto i Gmina Piwniczna Zdrój</a:t>
            </a: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120787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340768"/>
            <a:ext cx="2880320" cy="225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717032"/>
            <a:ext cx="2880320" cy="211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 descr="C:\Users\user\Desktop\malopolska-logo 1 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6021288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1400" dirty="0">
              <a:latin typeface="Book Antiqua" pitchFamily="18" charset="0"/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539552" y="1268760"/>
            <a:ext cx="4038600" cy="4857403"/>
          </a:xfrm>
        </p:spPr>
        <p:txBody>
          <a:bodyPr>
            <a:normAutofit/>
          </a:bodyPr>
          <a:lstStyle/>
          <a:p>
            <a:pPr indent="11113">
              <a:buNone/>
            </a:pPr>
            <a:endParaRPr lang="pl-PL" sz="2000" b="1" dirty="0" smtClean="0">
              <a:latin typeface="Book Antiqua" pitchFamily="18" charset="0"/>
            </a:endParaRPr>
          </a:p>
          <a:p>
            <a:pPr indent="11113">
              <a:buNone/>
            </a:pPr>
            <a:endParaRPr lang="pl-PL" sz="2000" b="1" dirty="0" smtClean="0">
              <a:latin typeface="Book Antiqua" pitchFamily="18" charset="0"/>
            </a:endParaRPr>
          </a:p>
          <a:p>
            <a:pPr indent="11113">
              <a:buNone/>
            </a:pPr>
            <a:r>
              <a:rPr lang="pl-PL" sz="2000" b="1" dirty="0" smtClean="0">
                <a:latin typeface="Book Antiqua" pitchFamily="18" charset="0"/>
              </a:rPr>
              <a:t>Modernizacja Punktu Informacji Turystycznej</a:t>
            </a: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052736"/>
            <a:ext cx="3744416" cy="265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140968"/>
            <a:ext cx="40704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Prostokąt 16"/>
          <p:cNvSpPr/>
          <p:nvPr/>
        </p:nvSpPr>
        <p:spPr>
          <a:xfrm>
            <a:off x="5364088" y="4005064"/>
            <a:ext cx="33123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Remont alejki spacerowej i miejsc wypoczynkowych na </a:t>
            </a:r>
            <a:r>
              <a:rPr lang="pl-PL" sz="2000" b="1" dirty="0" err="1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Śmigowskim</a:t>
            </a:r>
            <a:r>
              <a:rPr lang="pl-PL" sz="20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 w uzdrowisku Piwniczna-Zdrój</a:t>
            </a:r>
            <a:endParaRPr lang="pl-PL" sz="2000" b="1" dirty="0">
              <a:latin typeface="Book Antiqu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88640"/>
            <a:ext cx="1200908" cy="14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3960440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Perły Beskidu Sądeckiego</a:t>
            </a:r>
            <a:endParaRPr lang="pl-PL" sz="14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60032" y="1268760"/>
            <a:ext cx="3312368" cy="239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Gm_Rytro_her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32656"/>
            <a:ext cx="150519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rostokąt 18"/>
          <p:cNvSpPr/>
          <p:nvPr/>
        </p:nvSpPr>
        <p:spPr>
          <a:xfrm>
            <a:off x="467544" y="1484784"/>
            <a:ext cx="37444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b="1" u="sng" dirty="0" smtClean="0">
                <a:latin typeface="Book Antiqua" pitchFamily="18" charset="0"/>
              </a:rPr>
              <a:t>GMINA RYTRO </a:t>
            </a:r>
          </a:p>
          <a:p>
            <a:endParaRPr lang="pl-PL" dirty="0" smtClean="0"/>
          </a:p>
          <a:p>
            <a:r>
              <a:rPr lang="pl-PL" sz="2000" b="1" dirty="0" smtClean="0">
                <a:latin typeface="Book Antiqua" pitchFamily="18" charset="0"/>
                <a:ea typeface="BatangChe" pitchFamily="49" charset="-127"/>
              </a:rPr>
              <a:t>Wymiana 3 tablic informacji turystycznej w gminie Rytro</a:t>
            </a:r>
            <a:endParaRPr lang="pl-PL" sz="2000" b="1" dirty="0">
              <a:latin typeface="Book Antiqua" pitchFamily="18" charset="0"/>
              <a:ea typeface="BatangChe" pitchFamily="49" charset="-127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539552" y="3645024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Book Antiqua" pitchFamily="18" charset="0"/>
              </a:rPr>
              <a:t>Wakacje z lekturą, wydanie tytułów Marii Kownackiej „</a:t>
            </a:r>
            <a:r>
              <a:rPr lang="pl-PL" b="1" dirty="0" err="1" smtClean="0">
                <a:latin typeface="Book Antiqua" pitchFamily="18" charset="0"/>
              </a:rPr>
              <a:t>Rogaś</a:t>
            </a:r>
            <a:r>
              <a:rPr lang="pl-PL" b="1" dirty="0" smtClean="0">
                <a:latin typeface="Book Antiqua" pitchFamily="18" charset="0"/>
              </a:rPr>
              <a:t> z Doliny Roztoki” i „Szkoły nad obłokami” wraz z wydaniem płyty promującej region małej ojczyzny – ziemi ryterskiej </a:t>
            </a:r>
            <a:endParaRPr lang="pl-PL" b="1" dirty="0"/>
          </a:p>
        </p:txBody>
      </p:sp>
      <p:pic>
        <p:nvPicPr>
          <p:cNvPr id="21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1985" y="3811701"/>
            <a:ext cx="3422423" cy="192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827584" y="3140968"/>
            <a:ext cx="3960440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1400" dirty="0">
              <a:latin typeface="Book Antiqua" pitchFamily="18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ymbol zastępczy zawartości 1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/>
          </a:bodyPr>
          <a:lstStyle/>
          <a:p>
            <a:pPr indent="-77788">
              <a:buNone/>
            </a:pPr>
            <a:endParaRPr lang="pl-PL" sz="2000" b="1" dirty="0" smtClean="0">
              <a:latin typeface="Book Antiqua" pitchFamily="18" charset="0"/>
            </a:endParaRPr>
          </a:p>
          <a:p>
            <a:pPr indent="-77788">
              <a:buNone/>
            </a:pPr>
            <a:endParaRPr lang="pl-PL" sz="2000" b="1" dirty="0" smtClean="0">
              <a:latin typeface="Book Antiqua" pitchFamily="18" charset="0"/>
            </a:endParaRPr>
          </a:p>
          <a:p>
            <a:pPr indent="-77788">
              <a:buNone/>
            </a:pPr>
            <a:r>
              <a:rPr lang="pl-PL" sz="2000" b="1" dirty="0" smtClean="0">
                <a:latin typeface="Book Antiqua" pitchFamily="18" charset="0"/>
              </a:rPr>
              <a:t>Zakup wyposażenia do świetlicy wiejskiej w miejscowości </a:t>
            </a:r>
            <a:br>
              <a:rPr lang="pl-PL" sz="2000" b="1" dirty="0" smtClean="0">
                <a:latin typeface="Book Antiqua" pitchFamily="18" charset="0"/>
              </a:rPr>
            </a:br>
            <a:r>
              <a:rPr lang="pl-PL" sz="2000" b="1" dirty="0" smtClean="0">
                <a:latin typeface="Book Antiqua" pitchFamily="18" charset="0"/>
              </a:rPr>
              <a:t>Roztoka Ryterska </a:t>
            </a:r>
            <a:endParaRPr lang="pl-PL" sz="2000" b="1" dirty="0"/>
          </a:p>
        </p:txBody>
      </p:sp>
      <p:sp>
        <p:nvSpPr>
          <p:cNvPr id="22" name="Prostokąt 21"/>
          <p:cNvSpPr/>
          <p:nvPr/>
        </p:nvSpPr>
        <p:spPr>
          <a:xfrm>
            <a:off x="5364088" y="4149080"/>
            <a:ext cx="28803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Book Antiqua" pitchFamily="18" charset="0"/>
              </a:rPr>
              <a:t>Utworzenie ogólnodostępnego placu zabaw w miejscowości Sucha Struga</a:t>
            </a:r>
            <a:endParaRPr lang="pl-PL" sz="2000" b="1" dirty="0"/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212976"/>
            <a:ext cx="4248472" cy="262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C:\Users\EMM\Desktop\zdjecia\IMG_05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1268760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Gm_Rytro_her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60648"/>
            <a:ext cx="1224136" cy="140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Perły Beskidu Sądeckiego</a:t>
            </a:r>
            <a:endParaRPr lang="pl-PL" sz="14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1113">
              <a:buNone/>
            </a:pPr>
            <a:endParaRPr lang="pl-PL" sz="2000" dirty="0" smtClean="0">
              <a:latin typeface="Book Antiqua" pitchFamily="18" charset="0"/>
            </a:endParaRPr>
          </a:p>
          <a:p>
            <a:pPr indent="11113" algn="ctr">
              <a:buNone/>
            </a:pPr>
            <a:r>
              <a:rPr lang="pl-PL" sz="28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Aktualnie LGD Perły Beskidu Sądeckiego  główny kierunek działania opiera na realizacji LIDER-a w </a:t>
            </a:r>
            <a:r>
              <a:rPr lang="pl-PL" sz="2800" b="1" dirty="0" err="1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poddziałaniu</a:t>
            </a:r>
            <a:r>
              <a:rPr lang="pl-PL" sz="28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2800" b="1" i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19.2 „Wsparcie na wdrażanie operacji w ramach strategii rozwoju lokalnego kierowanego przez społeczność”  </a:t>
            </a:r>
            <a:r>
              <a:rPr lang="pl-PL" sz="28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w ramach  Programu Rozwoju Obszarów Wiejskich na lata 2014-2020</a:t>
            </a: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80120"/>
          </a:xfrm>
        </p:spPr>
        <p:txBody>
          <a:bodyPr>
            <a:normAutofit/>
          </a:bodyPr>
          <a:lstStyle/>
          <a:p>
            <a:pPr algn="r"/>
            <a:endParaRPr lang="pl-PL" sz="1400" i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8064896" cy="4968552"/>
          </a:xfrm>
        </p:spPr>
        <p:txBody>
          <a:bodyPr>
            <a:normAutofit/>
          </a:bodyPr>
          <a:lstStyle/>
          <a:p>
            <a:endParaRPr lang="pl-PL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pl-PL" sz="15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ea typeface="Batang" pitchFamily="18" charset="-127"/>
                <a:cs typeface="Arial" pitchFamily="34" charset="0"/>
              </a:rPr>
              <a:t>Stowarzyszenie Lokalna Grupa Działania </a:t>
            </a:r>
            <a:br>
              <a:rPr lang="pl-PL" sz="15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ea typeface="Batang" pitchFamily="18" charset="-127"/>
                <a:cs typeface="Arial" pitchFamily="34" charset="0"/>
              </a:rPr>
            </a:br>
            <a:r>
              <a:rPr lang="pl-PL" sz="15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ea typeface="Batang" pitchFamily="18" charset="-127"/>
                <a:cs typeface="Arial" pitchFamily="34" charset="0"/>
              </a:rPr>
              <a:t>Perły Beskidu Sądeckiego</a:t>
            </a:r>
            <a:endParaRPr lang="pl-PL" sz="1500" dirty="0" smtClean="0">
              <a:solidFill>
                <a:schemeClr val="tx1"/>
              </a:solidFill>
              <a:latin typeface="Book Antiqua" pitchFamily="18" charset="0"/>
              <a:ea typeface="Batang" pitchFamily="18" charset="-127"/>
              <a:cs typeface="Arial" pitchFamily="34" charset="0"/>
            </a:endParaRPr>
          </a:p>
          <a:p>
            <a:endParaRPr lang="pl-PL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Członkami tych organizacji mogą być m.in.:</a:t>
            </a:r>
          </a:p>
          <a:p>
            <a:r>
              <a:rPr lang="pl-PL" sz="20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przedstawiciele samorządów gmin, placówek oświaty, kultury, parafii, organizacji i stowarzyszeń działających na danym terenie, firm, spółdzielni itp., a w stowarzyszeniach także zwykli mieszkańcy.</a:t>
            </a:r>
          </a:p>
          <a:p>
            <a:endParaRPr lang="pl-PL" sz="2000" dirty="0" smtClean="0">
              <a:solidFill>
                <a:schemeClr val="tx1"/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LGD najczęściej zarejestrowane są w Krajowym Rejestrze Sądowym jako </a:t>
            </a:r>
            <a:r>
              <a:rPr lang="pl-PL" sz="2000" b="1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stowarzyszenia</a:t>
            </a:r>
            <a:r>
              <a:rPr lang="pl-PL" sz="20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 (rzadziej jako fundacje lub związki stowarzyszeń), posiadają statut i wybrane władze: radę, zarząd i komisję rewizyjną. Najważniejszym gremium decyzyjnym LGD jest zgromadzenie członków. Obecnie w radach LGD przedstawiciele sektora publicznego nie mogą stanowić więcej niż </a:t>
            </a:r>
            <a:r>
              <a:rPr lang="pl-PL" sz="2000" b="1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50% </a:t>
            </a:r>
            <a:r>
              <a:rPr lang="pl-PL" sz="20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składu.</a:t>
            </a:r>
          </a:p>
          <a:p>
            <a:pPr algn="l">
              <a:buNone/>
            </a:pPr>
            <a:endParaRPr lang="pl-PL" dirty="0"/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949280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949280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5877272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Perły Beskidu Sądeckiego</a:t>
            </a:r>
            <a:endParaRPr lang="pl-PL" sz="14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402832" cy="5001419"/>
          </a:xfrm>
        </p:spPr>
        <p:txBody>
          <a:bodyPr>
            <a:normAutofit fontScale="47500" lnSpcReduction="20000"/>
          </a:bodyPr>
          <a:lstStyle/>
          <a:p>
            <a:pPr marL="265113" indent="0" algn="ctr">
              <a:buNone/>
            </a:pPr>
            <a:r>
              <a:rPr lang="pl-PL" sz="40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Podpisanie umowy ramowej  - realizacja Lokalnej Strategii Rozwoju na lata 2014-2020</a:t>
            </a:r>
          </a:p>
          <a:p>
            <a:pPr indent="-77788">
              <a:buNone/>
            </a:pPr>
            <a:endParaRPr lang="pl-PL" sz="4000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indent="-77788">
              <a:buNone/>
            </a:pPr>
            <a:r>
              <a:rPr lang="pl-PL" sz="4000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16 maja 2016 roku w Miasteczku Galicyjskim w Nowym Sączu odbyło się uroczyste wręczenie  przez Marszałka Województwa Małopolskiego podpisanej </a:t>
            </a:r>
            <a:r>
              <a:rPr lang="pl-PL" sz="4000" b="1" i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Umowy o warunkach i sposobie realizacji Strategii Rozwoju Lokalnego Kierowanego Przez Społeczność,</a:t>
            </a:r>
            <a:r>
              <a:rPr lang="pl-PL" sz="40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 </a:t>
            </a:r>
            <a:r>
              <a:rPr lang="pl-PL" sz="4000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 na podstawie, której nasze LGD Perły Beskidu Sądeckiego rozpocznie realizację LSR na obszarze 6 gmin tj. Krynica Zdrój, Łabowa, Muszyna, Nawojowa, Piwniczna-Zdrój i Rytro.</a:t>
            </a:r>
          </a:p>
          <a:p>
            <a:pPr indent="-77788">
              <a:buNone/>
            </a:pPr>
            <a:endParaRPr lang="pl-PL" sz="4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l-PL" dirty="0"/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user\Desktop\foto Joli 2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844824"/>
            <a:ext cx="3312368" cy="3680329"/>
          </a:xfrm>
          <a:prstGeom prst="rect">
            <a:avLst/>
          </a:prstGeom>
          <a:noFill/>
        </p:spPr>
      </p:pic>
      <p:pic>
        <p:nvPicPr>
          <p:cNvPr id="30723" name="Picture 3" descr="C:\Users\user\Desktop\malopolska-logo 1 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Perły Beskidu Sądeckiego</a:t>
            </a:r>
            <a:endParaRPr lang="pl-PL" sz="14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indent="11113" algn="ctr">
              <a:buNone/>
            </a:pPr>
            <a:r>
              <a:rPr lang="pl-PL" sz="2400" dirty="0" smtClean="0">
                <a:latin typeface="Book Antiqua" pitchFamily="18" charset="0"/>
              </a:rPr>
              <a:t>Budżet Lokalnej Strategii Działania na lata 2014-2020 LGD Perły Beskidu Sądeckiego:</a:t>
            </a:r>
          </a:p>
          <a:p>
            <a:pPr indent="11113" algn="ctr">
              <a:buNone/>
            </a:pPr>
            <a:endParaRPr lang="pl-PL" sz="2400" b="1" u="sng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259632" y="2348880"/>
          <a:ext cx="6768752" cy="3675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593"/>
                <a:gridCol w="3038281"/>
                <a:gridCol w="3010878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Lp.</a:t>
                      </a:r>
                      <a:endParaRPr lang="pl-PL" sz="18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Zakres wsparcia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Wsparcie finansowe PROW (PLN) 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514874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1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Book Antiqua" pitchFamily="18" charset="0"/>
                        </a:rPr>
                        <a:t>Realizacja LSR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6 300 000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514874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2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Book Antiqua" pitchFamily="18" charset="0"/>
                        </a:rPr>
                        <a:t>Współpraca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126 000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522025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2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Book Antiqua" pitchFamily="18" charset="0"/>
                        </a:rPr>
                        <a:t>Koszty bieżące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1 250</a:t>
                      </a:r>
                      <a:r>
                        <a:rPr lang="pl-PL" baseline="0" dirty="0" smtClean="0">
                          <a:latin typeface="Book Antiqua" pitchFamily="18" charset="0"/>
                        </a:rPr>
                        <a:t> 000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522025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4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Book Antiqua" pitchFamily="18" charset="0"/>
                        </a:rPr>
                        <a:t>Aktywizacja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235 000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522025">
                <a:tc gridSpan="2"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latin typeface="Book Antiqua" pitchFamily="18" charset="0"/>
                        </a:rPr>
                        <a:t>RAZEM</a:t>
                      </a:r>
                      <a:endParaRPr lang="pl-PL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latin typeface="Book Antiqua" pitchFamily="18" charset="0"/>
                        </a:rPr>
                        <a:t>7 911 000</a:t>
                      </a:r>
                      <a:endParaRPr lang="pl-PL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746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6021288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Perły Beskidu Sądeckiego</a:t>
            </a:r>
            <a:endParaRPr lang="pl-PL" sz="14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indent="11113" algn="ctr">
              <a:spcBef>
                <a:spcPts val="0"/>
              </a:spcBef>
              <a:buNone/>
            </a:pPr>
            <a:r>
              <a:rPr lang="pl-PL" sz="24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Otrzymaną  kwotę   LGD planuje  przeznaczyć, zgodnie z Lokalną Strategią Rozwoju </a:t>
            </a:r>
          </a:p>
          <a:p>
            <a:pPr indent="11113" algn="ctr">
              <a:spcBef>
                <a:spcPts val="0"/>
              </a:spcBef>
              <a:buNone/>
            </a:pPr>
            <a:r>
              <a:rPr lang="pl-PL" sz="24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na lata 2014-2020 na następujące  zadania :</a:t>
            </a:r>
          </a:p>
          <a:p>
            <a:pPr indent="11113">
              <a:buAutoNum type="arabicPeriod"/>
            </a:pPr>
            <a:endParaRPr lang="pl-PL" sz="2400" b="1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indent="11113">
              <a:buAutoNum type="arabicPeriod"/>
            </a:pPr>
            <a:r>
              <a:rPr lang="pl-PL" sz="24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Konkursy:  </a:t>
            </a:r>
          </a:p>
          <a:p>
            <a:pPr indent="11113">
              <a:buFont typeface="Wingdings" pitchFamily="2" charset="2"/>
              <a:buChar char="q"/>
            </a:pPr>
            <a:r>
              <a:rPr lang="pl-PL" sz="2400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 tworzenie  nowych  i rozwijanie istniejących przedsiębiorstw  w oparciu o zrównoważony  rozwój gospodarczy,  szczególnie w obszarze turystyki;</a:t>
            </a:r>
          </a:p>
          <a:p>
            <a:pPr indent="11113">
              <a:buNone/>
            </a:pPr>
            <a:endParaRPr lang="pl-PL" sz="2400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indent="11113">
              <a:buFont typeface="Wingdings" pitchFamily="2" charset="2"/>
              <a:buChar char="q"/>
            </a:pPr>
            <a:r>
              <a:rPr lang="pl-PL" sz="2400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 inwestycje w ogólnodostępną  niekomercyjną infrastrukturę  turystyczną rekreacyjną i kulturalną.</a:t>
            </a: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Perły Beskidu Sądeckiego</a:t>
            </a:r>
            <a:endParaRPr lang="pl-PL" sz="14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indent="11113" algn="ctr">
              <a:buNone/>
            </a:pPr>
            <a:endParaRPr lang="pl-PL" sz="2400" b="1" u="sng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indent="11113">
              <a:buNone/>
            </a:pPr>
            <a:r>
              <a:rPr lang="pl-PL" sz="24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2. Konkursy grantowe</a:t>
            </a:r>
            <a:r>
              <a:rPr lang="pl-PL" sz="2400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indent="11113">
              <a:buFont typeface="Wingdings" pitchFamily="2" charset="2"/>
              <a:buChar char="q"/>
            </a:pPr>
            <a:r>
              <a:rPr lang="pl-PL" sz="2400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wsparcie w zakresie kultury, zachowania dziedzictwa kulturowego i przyrodniczego;</a:t>
            </a:r>
          </a:p>
          <a:p>
            <a:pPr indent="11113">
              <a:buFont typeface="Wingdings" pitchFamily="2" charset="2"/>
              <a:buChar char="q"/>
            </a:pPr>
            <a:r>
              <a:rPr lang="pl-PL" sz="2400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 rewitalizacja zabytków;</a:t>
            </a:r>
          </a:p>
          <a:p>
            <a:pPr indent="11113">
              <a:buFont typeface="Wingdings" pitchFamily="2" charset="2"/>
              <a:buChar char="q"/>
            </a:pPr>
            <a:r>
              <a:rPr lang="pl-PL" sz="2400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wsparcie w zakresie sportu i rekreacji;</a:t>
            </a:r>
          </a:p>
          <a:p>
            <a:pPr indent="11113">
              <a:buFont typeface="Wingdings" pitchFamily="2" charset="2"/>
              <a:buChar char="q"/>
            </a:pPr>
            <a:r>
              <a:rPr lang="pl-PL" sz="2400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 promocja  obszaru LGD;</a:t>
            </a:r>
          </a:p>
          <a:p>
            <a:pPr indent="11113">
              <a:buFont typeface="Wingdings" pitchFamily="2" charset="2"/>
              <a:buChar char="q"/>
            </a:pPr>
            <a:r>
              <a:rPr lang="pl-PL" sz="2400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 aktywizacja  i zagospodarowanie czasu wolnego  społeczności lokalnej LGD.</a:t>
            </a: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Perły Beskidu Sądeckiego</a:t>
            </a:r>
            <a:endParaRPr lang="pl-PL" sz="14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indent="11113" algn="ctr">
              <a:buNone/>
            </a:pPr>
            <a:endParaRPr lang="pl-PL" sz="2400" b="1" u="sng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indent="11113">
              <a:buNone/>
            </a:pPr>
            <a:r>
              <a:rPr lang="pl-PL" sz="24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3. Projekty współpracy krajowej i międzynarodowej.</a:t>
            </a:r>
          </a:p>
          <a:p>
            <a:pPr indent="11113">
              <a:buNone/>
            </a:pPr>
            <a:endParaRPr lang="pl-PL" sz="2400" b="1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indent="11113">
              <a:buNone/>
            </a:pPr>
            <a:r>
              <a:rPr lang="pl-PL" sz="24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4. Operacje własne:</a:t>
            </a:r>
          </a:p>
          <a:p>
            <a:pPr indent="11113">
              <a:buFont typeface="Wingdings" pitchFamily="2" charset="2"/>
              <a:buChar char="q"/>
            </a:pPr>
            <a:r>
              <a:rPr lang="pl-PL" sz="2400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uruchomienie „Kolei retro”  w sezonie turystycznym;</a:t>
            </a:r>
          </a:p>
          <a:p>
            <a:pPr indent="11113">
              <a:buFont typeface="Wingdings" pitchFamily="2" charset="2"/>
              <a:buChar char="q"/>
            </a:pPr>
            <a:r>
              <a:rPr lang="pl-PL" sz="2400" dirty="0" err="1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Audioteka</a:t>
            </a:r>
            <a:r>
              <a:rPr lang="pl-PL" sz="2400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 Beskidzkich Pereł;</a:t>
            </a:r>
          </a:p>
          <a:p>
            <a:pPr indent="11113">
              <a:buFont typeface="Wingdings" pitchFamily="2" charset="2"/>
              <a:buChar char="q"/>
            </a:pPr>
            <a:r>
              <a:rPr lang="pl-PL" sz="2400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szkolenie Grupy Mobilnych </a:t>
            </a:r>
            <a:r>
              <a:rPr lang="pl-PL" sz="2400" dirty="0" err="1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Ekomaniaków</a:t>
            </a:r>
            <a:r>
              <a:rPr lang="pl-PL" sz="2400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indent="11113">
              <a:buNone/>
            </a:pPr>
            <a:endParaRPr lang="pl-PL" sz="2400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Perły Beskidu Sądeckiego</a:t>
            </a:r>
            <a:endParaRPr lang="pl-PL" sz="14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400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Działalność LGD Perły Beskidu Sądeckiego to nie tylko realizacja  zadań w ramach inicjatywy LEADER.</a:t>
            </a:r>
          </a:p>
          <a:p>
            <a:pPr>
              <a:buNone/>
            </a:pPr>
            <a:endParaRPr lang="pl-PL" sz="2400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pl-PL" sz="2400" dirty="0" smtClean="0">
                <a:latin typeface="Book Antiqua" pitchFamily="18" charset="0"/>
              </a:rPr>
              <a:t>Podejmowane są różnorodne działania docelowo  skierowane  na ochronę  dziedzictwa kulturowego, podniesienie atrakcyjności turystycznej, ochronę środowiska przyrodniczego  oraz szeroko rozumianą poprawa warunków życia mieszkańców LGD.</a:t>
            </a:r>
          </a:p>
          <a:p>
            <a:pPr>
              <a:buNone/>
            </a:pPr>
            <a:endParaRPr lang="pl-PL" sz="2400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pl-PL" sz="2400" dirty="0" smtClean="0">
                <a:latin typeface="Book Antiqua" pitchFamily="18" charset="0"/>
              </a:rPr>
              <a:t>Organizowane  są corocznie imprezy, pozwalające wzbogacić ofertę turystyczną a odwiedzającym region, poznanie  niepowtarzalnej kultury i sztuki naszego pięknego regionu.</a:t>
            </a: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021288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6021288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3790"/>
            <a:ext cx="4176464" cy="341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Perły Beskidu Sądeckiego</a:t>
            </a:r>
            <a:endParaRPr lang="pl-PL" sz="14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indent="11113">
              <a:buNone/>
            </a:pPr>
            <a:endParaRPr lang="pl-PL" sz="2400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indent="11113">
              <a:buNone/>
            </a:pPr>
            <a:endParaRPr lang="pl-PL" sz="2400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indent="11113">
              <a:buNone/>
            </a:pPr>
            <a:r>
              <a:rPr lang="pl-PL" sz="2400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Taką coroczną imprezą, która wpisała się już w historię naszej LGD jest </a:t>
            </a:r>
            <a:r>
              <a:rPr lang="pl-PL" sz="2400" b="1" dirty="0" err="1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Wyszehradzki</a:t>
            </a:r>
            <a:r>
              <a:rPr lang="pl-PL" sz="24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 Festiwal Kultur. </a:t>
            </a:r>
          </a:p>
          <a:p>
            <a:pPr indent="11113">
              <a:buNone/>
            </a:pPr>
            <a:endParaRPr lang="pl-PL" sz="2400" b="1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 indent="11113">
              <a:buNone/>
            </a:pPr>
            <a:r>
              <a:rPr lang="pl-PL" sz="2400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Już od pięciu lat </a:t>
            </a:r>
            <a:r>
              <a:rPr lang="pl-PL" sz="2400" dirty="0" smtClean="0">
                <a:latin typeface="Book Antiqua" pitchFamily="18" charset="0"/>
              </a:rPr>
              <a:t> spotkamy się w muzyczno- tanecznej grupie zespołów z czterech państw: Czech, Polski, Słowacji i Węgier.</a:t>
            </a:r>
            <a:endParaRPr lang="pl-PL" sz="2400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Perły Beskidu Sądeckiego</a:t>
            </a:r>
            <a:endParaRPr lang="pl-PL" sz="1400" dirty="0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196752"/>
            <a:ext cx="39604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284984"/>
            <a:ext cx="3998962" cy="261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60648"/>
            <a:ext cx="4038600" cy="263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149080"/>
            <a:ext cx="2032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6021288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Perły Beskidu Sądeckiego</a:t>
            </a:r>
            <a:endParaRPr lang="pl-PL" sz="1400" dirty="0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340768"/>
            <a:ext cx="40386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60648"/>
            <a:ext cx="396044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356992"/>
            <a:ext cx="39878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6021288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Perły Beskidu Sądeckiego</a:t>
            </a:r>
            <a:endParaRPr lang="pl-PL" sz="1400" dirty="0"/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908720"/>
            <a:ext cx="3528392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573016"/>
            <a:ext cx="35283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836712"/>
            <a:ext cx="3672408" cy="257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3573016"/>
            <a:ext cx="36997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6021288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80120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1400" i="1" dirty="0">
              <a:solidFill>
                <a:schemeClr val="bg2">
                  <a:lumMod val="5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71600" y="1484784"/>
            <a:ext cx="7776864" cy="4032448"/>
          </a:xfrm>
        </p:spPr>
        <p:txBody>
          <a:bodyPr>
            <a:normAutofit/>
          </a:bodyPr>
          <a:lstStyle/>
          <a:p>
            <a:endParaRPr lang="pl-PL" sz="1800" dirty="0" smtClean="0">
              <a:solidFill>
                <a:schemeClr val="tx1"/>
              </a:solidFill>
              <a:latin typeface="Century Gothic" pitchFamily="34" charset="0"/>
              <a:ea typeface="Batang" pitchFamily="18" charset="-127"/>
            </a:endParaRPr>
          </a:p>
          <a:p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LGD przygotowuje Lokalną Strategię Rozwoju. Obszar nią objęty powinien być spójny i liczyć co najmniej 30 tys. i nie więcej niż 150 tys. mieszkańców. </a:t>
            </a:r>
          </a:p>
          <a:p>
            <a:endParaRPr lang="pl-PL" sz="2400" dirty="0" smtClean="0">
              <a:solidFill>
                <a:schemeClr val="tx1"/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Po akceptacji LGD przez samorząd danego województwa, może ona korzystać ze środków finansowych w ramach Programu Rozwoju Obszarów Wiejskich</a:t>
            </a:r>
            <a:r>
              <a:rPr lang="pl-PL" sz="20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buNone/>
            </a:pPr>
            <a:endParaRPr lang="pl-PL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949280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877272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5949280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Perły Beskidu Sądeckiego</a:t>
            </a:r>
            <a:endParaRPr lang="pl-PL" sz="14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2400" dirty="0" smtClean="0">
              <a:latin typeface="Book Antiqua" pitchFamily="18" charset="0"/>
            </a:endParaRPr>
          </a:p>
          <a:p>
            <a:pPr>
              <a:buNone/>
            </a:pPr>
            <a:endParaRPr lang="pl-PL" sz="2400" dirty="0" smtClean="0">
              <a:latin typeface="Book Antiqua" pitchFamily="18" charset="0"/>
            </a:endParaRPr>
          </a:p>
          <a:p>
            <a:pPr indent="11113" algn="ctr">
              <a:buNone/>
            </a:pPr>
            <a:r>
              <a:rPr lang="pl-PL" sz="2400" b="1" dirty="0" smtClean="0">
                <a:latin typeface="Book Antiqua" pitchFamily="18" charset="0"/>
              </a:rPr>
              <a:t>W ramach współpracy międzynarodowej jesteśmy także  obecni  na mapie naszych   sąsiadów </a:t>
            </a:r>
            <a:r>
              <a:rPr lang="pl-PL" sz="2400" b="1" dirty="0" err="1" smtClean="0">
                <a:latin typeface="Book Antiqua" pitchFamily="18" charset="0"/>
              </a:rPr>
              <a:t>transgranicznych</a:t>
            </a:r>
            <a:r>
              <a:rPr lang="pl-PL" sz="2400" b="1" dirty="0" smtClean="0">
                <a:latin typeface="Book Antiqua" pitchFamily="18" charset="0"/>
              </a:rPr>
              <a:t> </a:t>
            </a:r>
            <a:r>
              <a:rPr lang="pl-PL" sz="2400" b="1" dirty="0" smtClean="0">
                <a:latin typeface="Book Antiqua" pitchFamily="18" charset="0"/>
              </a:rPr>
              <a:t>, </a:t>
            </a:r>
            <a:r>
              <a:rPr lang="pl-PL" sz="2400" b="1" dirty="0" smtClean="0">
                <a:latin typeface="Book Antiqua" pitchFamily="18" charset="0"/>
              </a:rPr>
              <a:t>aby </a:t>
            </a:r>
            <a:r>
              <a:rPr lang="pl-PL" sz="2400" b="1" dirty="0" smtClean="0">
                <a:latin typeface="Book Antiqua" pitchFamily="18" charset="0"/>
              </a:rPr>
              <a:t>poznać ich kulturę i obyczaje  a zarazem zaprezentować naszą różnorodność turystyczno-kulturową. </a:t>
            </a:r>
          </a:p>
          <a:p>
            <a:pPr indent="11113" algn="ctr">
              <a:buNone/>
            </a:pPr>
            <a:endParaRPr lang="pl-PL" sz="2400" b="1" dirty="0" smtClean="0">
              <a:latin typeface="Book Antiqua" pitchFamily="18" charset="0"/>
            </a:endParaRPr>
          </a:p>
          <a:p>
            <a:pPr indent="11113" algn="ctr">
              <a:buNone/>
            </a:pPr>
            <a:r>
              <a:rPr lang="pl-PL" sz="2400" b="1" dirty="0" smtClean="0">
                <a:latin typeface="Book Antiqua" pitchFamily="18" charset="0"/>
              </a:rPr>
              <a:t>Na stale współpracujemy z </a:t>
            </a:r>
            <a:r>
              <a:rPr lang="pl-PL" sz="2400" b="1" dirty="0" err="1" smtClean="0">
                <a:latin typeface="Book Antiqua" pitchFamily="18" charset="0"/>
              </a:rPr>
              <a:t>LGD-ami</a:t>
            </a:r>
            <a:r>
              <a:rPr lang="pl-PL" sz="2400" b="1" dirty="0" smtClean="0">
                <a:latin typeface="Book Antiqua" pitchFamily="18" charset="0"/>
              </a:rPr>
              <a:t>  (</a:t>
            </a:r>
            <a:r>
              <a:rPr lang="pl-PL" sz="2400" b="1" dirty="0" err="1" smtClean="0">
                <a:latin typeface="Book Antiqua" pitchFamily="18" charset="0"/>
              </a:rPr>
              <a:t>MASK-ami</a:t>
            </a:r>
            <a:r>
              <a:rPr lang="pl-PL" sz="2400" b="1" dirty="0" smtClean="0">
                <a:latin typeface="Book Antiqua" pitchFamily="18" charset="0"/>
              </a:rPr>
              <a:t>) ze Słowacji, Czech i Węgier. </a:t>
            </a:r>
          </a:p>
          <a:p>
            <a:pPr>
              <a:buNone/>
            </a:pPr>
            <a:endParaRPr lang="pl-PL" sz="2400" dirty="0" smtClean="0">
              <a:latin typeface="Book Antiqua" pitchFamily="18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6021288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Perły Beskidu Sądeckiego</a:t>
            </a:r>
            <a:endParaRPr lang="pl-PL" sz="1400" dirty="0"/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429000"/>
            <a:ext cx="40386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196752"/>
            <a:ext cx="2664296" cy="217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3429000"/>
            <a:ext cx="3987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332656"/>
            <a:ext cx="20002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Symbol zastępczy zawartości 25"/>
          <p:cNvSpPr>
            <a:spLocks noGrp="1"/>
          </p:cNvSpPr>
          <p:nvPr>
            <p:ph sz="half" idx="2"/>
          </p:nvPr>
        </p:nvSpPr>
        <p:spPr>
          <a:xfrm>
            <a:off x="4648200" y="3212976"/>
            <a:ext cx="4038600" cy="2913187"/>
          </a:xfrm>
        </p:spPr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1196752"/>
            <a:ext cx="27336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6093296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Perły Beskidu Sądeckiego</a:t>
            </a:r>
            <a:endParaRPr lang="pl-PL" sz="14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2400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pl-PL" sz="4000" b="1" i="1" u="sng" dirty="0" smtClean="0">
                <a:latin typeface="Book Antiqua" pitchFamily="18" charset="0"/>
              </a:rPr>
              <a:t>Festiwal Pierogów w </a:t>
            </a:r>
            <a:r>
              <a:rPr lang="pl-PL" sz="4000" b="1" i="1" u="sng" dirty="0" err="1" smtClean="0">
                <a:latin typeface="Book Antiqua" pitchFamily="18" charset="0"/>
              </a:rPr>
              <a:t>Fuzeradvanach</a:t>
            </a:r>
            <a:r>
              <a:rPr lang="pl-PL" sz="4000" b="1" i="1" u="sng" dirty="0" smtClean="0">
                <a:latin typeface="Book Antiqua" pitchFamily="18" charset="0"/>
              </a:rPr>
              <a:t> na </a:t>
            </a:r>
            <a:r>
              <a:rPr lang="pl-PL" sz="4000" b="1" i="1" u="sng" dirty="0" err="1" smtClean="0">
                <a:latin typeface="Book Antiqua" pitchFamily="18" charset="0"/>
              </a:rPr>
              <a:t>Wegrzęch</a:t>
            </a:r>
            <a:endParaRPr lang="pl-PL" sz="4000" b="1" i="1" u="sng" dirty="0" smtClean="0">
              <a:latin typeface="Book Antiqua" pitchFamily="18" charset="0"/>
            </a:endParaRPr>
          </a:p>
          <a:p>
            <a:pPr algn="ctr">
              <a:buNone/>
            </a:pPr>
            <a:endParaRPr lang="pl-PL" sz="2400" b="1" i="1" dirty="0" smtClean="0"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pl-PL" sz="2400" dirty="0" smtClean="0">
                <a:latin typeface="Book Antiqua" pitchFamily="18" charset="0"/>
              </a:rPr>
              <a:t>Swoje słynne pierogi </a:t>
            </a:r>
            <a:r>
              <a:rPr lang="pl-PL" sz="2400" dirty="0" err="1" smtClean="0">
                <a:latin typeface="Book Antiqua" pitchFamily="18" charset="0"/>
              </a:rPr>
              <a:t>łomniczańskie</a:t>
            </a:r>
            <a:r>
              <a:rPr lang="pl-PL" sz="2400" dirty="0" smtClean="0">
                <a:latin typeface="Book Antiqua" pitchFamily="18" charset="0"/>
              </a:rPr>
              <a:t> zaprezentowały Panie ze Stowarzyszenia  na rzecz Rozwoju Wsi Łomnica Zdrój „</a:t>
            </a:r>
            <a:r>
              <a:rPr lang="pl-PL" sz="2400" dirty="0" err="1" smtClean="0">
                <a:latin typeface="Book Antiqua" pitchFamily="18" charset="0"/>
              </a:rPr>
              <a:t>Łomniczanie</a:t>
            </a:r>
            <a:r>
              <a:rPr lang="pl-PL" sz="2400" dirty="0" smtClean="0">
                <a:latin typeface="Book Antiqua" pitchFamily="18" charset="0"/>
              </a:rPr>
              <a:t>”.</a:t>
            </a:r>
          </a:p>
          <a:p>
            <a:pPr algn="ctr">
              <a:buNone/>
            </a:pPr>
            <a:endParaRPr lang="pl-PL" sz="2400" dirty="0" smtClean="0"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pl-PL" sz="2400" dirty="0" smtClean="0">
                <a:latin typeface="Book Antiqua" pitchFamily="18" charset="0"/>
              </a:rPr>
              <a:t>Komisja konkursowa przyznała  pysznym pierogom             I   miejsce.</a:t>
            </a: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Perły Beskidu Sądeckiego</a:t>
            </a:r>
            <a:endParaRPr lang="pl-PL" sz="1400" dirty="0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356992"/>
            <a:ext cx="3744416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692696"/>
            <a:ext cx="4121733" cy="259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501008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980728"/>
            <a:ext cx="365683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2852936"/>
            <a:ext cx="2032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6021288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Perły Beskidu Sądeckiego</a:t>
            </a:r>
            <a:endParaRPr lang="pl-PL" sz="14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2400" dirty="0" smtClean="0">
              <a:latin typeface="Book Antiqua" pitchFamily="18" charset="0"/>
            </a:endParaRPr>
          </a:p>
          <a:p>
            <a:pPr algn="ctr">
              <a:buNone/>
            </a:pPr>
            <a:endParaRPr lang="pl-PL" sz="2400" b="1" i="1" u="sng" dirty="0" smtClean="0">
              <a:latin typeface="Book Antiqua" pitchFamily="18" charset="0"/>
            </a:endParaRPr>
          </a:p>
          <a:p>
            <a:pPr algn="ctr">
              <a:buNone/>
            </a:pPr>
            <a:endParaRPr lang="pl-PL" sz="2400" b="1" i="1" u="sng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pl-PL" sz="4000" b="1" i="1" u="sng" dirty="0" smtClean="0">
                <a:latin typeface="Book Antiqua" pitchFamily="18" charset="0"/>
              </a:rPr>
              <a:t>Europejski  LAG </a:t>
            </a:r>
            <a:r>
              <a:rPr lang="pl-PL" sz="4000" b="1" i="1" u="sng" dirty="0" err="1" smtClean="0">
                <a:latin typeface="Book Antiqua" pitchFamily="18" charset="0"/>
              </a:rPr>
              <a:t>Summer</a:t>
            </a:r>
            <a:r>
              <a:rPr lang="pl-PL" sz="4000" b="1" i="1" u="sng" dirty="0" smtClean="0">
                <a:latin typeface="Book Antiqua" pitchFamily="18" charset="0"/>
              </a:rPr>
              <a:t>  Festiwal</a:t>
            </a:r>
          </a:p>
          <a:p>
            <a:pPr algn="ctr">
              <a:buNone/>
            </a:pPr>
            <a:r>
              <a:rPr lang="pl-PL" sz="4000" b="1" i="1" u="sng" dirty="0" smtClean="0">
                <a:latin typeface="Book Antiqua" pitchFamily="18" charset="0"/>
              </a:rPr>
              <a:t>w Chorwacji</a:t>
            </a:r>
          </a:p>
          <a:p>
            <a:pPr algn="ctr">
              <a:buNone/>
            </a:pPr>
            <a:endParaRPr lang="pl-PL" sz="2400" b="1" i="1" u="sng" dirty="0" smtClean="0">
              <a:latin typeface="Book Antiqua" pitchFamily="18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6021288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Perły Beskidu Sądeckiego</a:t>
            </a:r>
            <a:endParaRPr lang="pl-PL" sz="14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2400" dirty="0" smtClean="0">
              <a:latin typeface="Book Antiqua" pitchFamily="18" charset="0"/>
            </a:endParaRPr>
          </a:p>
          <a:p>
            <a:pPr algn="ctr">
              <a:buNone/>
            </a:pPr>
            <a:endParaRPr lang="pl-PL" sz="2400" b="1" i="1" u="sng" dirty="0" smtClean="0">
              <a:latin typeface="Book Antiqua" pitchFamily="18" charset="0"/>
            </a:endParaRPr>
          </a:p>
          <a:p>
            <a:pPr algn="ctr">
              <a:buNone/>
            </a:pPr>
            <a:endParaRPr lang="pl-PL" sz="2400" b="1" i="1" u="sng" dirty="0" smtClean="0">
              <a:latin typeface="Book Antiqua" pitchFamily="18" charset="0"/>
            </a:endParaRPr>
          </a:p>
          <a:p>
            <a:pPr algn="ctr">
              <a:buNone/>
            </a:pPr>
            <a:endParaRPr lang="pl-PL" sz="2400" b="1" i="1" u="sng" dirty="0" smtClean="0">
              <a:latin typeface="Book Antiqua" pitchFamily="18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620688"/>
            <a:ext cx="3987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356992"/>
            <a:ext cx="39878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1124744"/>
            <a:ext cx="2545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093296"/>
            <a:ext cx="657225" cy="495300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Perły Beskidu Sądeckiego</a:t>
            </a:r>
            <a:endParaRPr lang="pl-PL" sz="14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2400" dirty="0" smtClean="0">
              <a:latin typeface="Book Antiqua" pitchFamily="18" charset="0"/>
            </a:endParaRPr>
          </a:p>
          <a:p>
            <a:pPr algn="ctr">
              <a:buNone/>
            </a:pPr>
            <a:endParaRPr lang="pl-PL" sz="2400" b="1" i="1" u="sng" dirty="0" smtClean="0">
              <a:latin typeface="Book Antiqua" pitchFamily="18" charset="0"/>
            </a:endParaRPr>
          </a:p>
          <a:p>
            <a:pPr algn="ctr">
              <a:buNone/>
            </a:pPr>
            <a:endParaRPr lang="pl-PL" sz="2400" b="1" i="1" u="sng" dirty="0" smtClean="0">
              <a:latin typeface="Book Antiqua" pitchFamily="18" charset="0"/>
            </a:endParaRPr>
          </a:p>
          <a:p>
            <a:pPr algn="ctr">
              <a:buNone/>
            </a:pPr>
            <a:endParaRPr lang="pl-PL" sz="2400" b="1" i="1" u="sng" dirty="0" smtClean="0">
              <a:latin typeface="Book Antiqua" pitchFamily="18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60648"/>
            <a:ext cx="39878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3501008"/>
            <a:ext cx="39878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836712"/>
            <a:ext cx="39878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3501008"/>
            <a:ext cx="39878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Perły Beskidu Sądeckiego</a:t>
            </a:r>
            <a:endParaRPr lang="pl-PL" sz="14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000" dirty="0" smtClean="0">
                <a:latin typeface="Book Antiqua" pitchFamily="18" charset="0"/>
              </a:rPr>
              <a:t> </a:t>
            </a:r>
            <a:r>
              <a:rPr lang="pl-PL" sz="3600" u="sng" dirty="0" smtClean="0">
                <a:latin typeface="Book Antiqua" pitchFamily="18" charset="0"/>
              </a:rPr>
              <a:t>"Kulturalne lato" </a:t>
            </a:r>
          </a:p>
          <a:p>
            <a:pPr algn="ctr">
              <a:buNone/>
            </a:pPr>
            <a:r>
              <a:rPr lang="pl-PL" sz="3600" u="sng" dirty="0" smtClean="0">
                <a:latin typeface="Book Antiqua" pitchFamily="18" charset="0"/>
              </a:rPr>
              <a:t>w </a:t>
            </a:r>
            <a:r>
              <a:rPr lang="pl-PL" sz="3600" u="sng" dirty="0" err="1" smtClean="0">
                <a:latin typeface="Book Antiqua" pitchFamily="18" charset="0"/>
              </a:rPr>
              <a:t>Plavcu</a:t>
            </a:r>
            <a:r>
              <a:rPr lang="pl-PL" sz="3600" u="sng" dirty="0" smtClean="0">
                <a:latin typeface="Book Antiqua" pitchFamily="18" charset="0"/>
              </a:rPr>
              <a:t> na Słowacji.</a:t>
            </a:r>
          </a:p>
          <a:p>
            <a:pPr algn="ctr">
              <a:buNone/>
            </a:pPr>
            <a:endParaRPr lang="pl-PL" sz="4000" b="1" i="1" u="sng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pl-PL" sz="2400" dirty="0" smtClean="0">
                <a:latin typeface="Book Antiqua" pitchFamily="18" charset="0"/>
              </a:rPr>
              <a:t>Nasze zespoły: Orkiestra Dęta "Podhale" z Piwnicznej-Zdroju pod dyrygenturą Pana Jana </a:t>
            </a:r>
            <a:r>
              <a:rPr lang="pl-PL" sz="2400" dirty="0" err="1" smtClean="0">
                <a:latin typeface="Book Antiqua" pitchFamily="18" charset="0"/>
              </a:rPr>
              <a:t>Jamrozowicza</a:t>
            </a:r>
            <a:r>
              <a:rPr lang="pl-PL" sz="2400" dirty="0" smtClean="0">
                <a:latin typeface="Book Antiqua" pitchFamily="18" charset="0"/>
              </a:rPr>
              <a:t> oraz Regionalny Zespół "</a:t>
            </a:r>
            <a:r>
              <a:rPr lang="pl-PL" sz="2400" dirty="0" err="1" smtClean="0">
                <a:latin typeface="Book Antiqua" pitchFamily="18" charset="0"/>
              </a:rPr>
              <a:t>Nawojowiacy</a:t>
            </a:r>
            <a:r>
              <a:rPr lang="pl-PL" sz="2400" dirty="0" smtClean="0">
                <a:latin typeface="Book Antiqua" pitchFamily="18" charset="0"/>
              </a:rPr>
              <a:t>" z Nawojowej pod kierownictwem Pani Zofii </a:t>
            </a:r>
            <a:r>
              <a:rPr lang="pl-PL" sz="2400" dirty="0" err="1" smtClean="0">
                <a:latin typeface="Book Antiqua" pitchFamily="18" charset="0"/>
              </a:rPr>
              <a:t>Skwarło</a:t>
            </a:r>
            <a:r>
              <a:rPr lang="pl-PL" sz="2400" dirty="0" smtClean="0">
                <a:latin typeface="Book Antiqua" pitchFamily="18" charset="0"/>
              </a:rPr>
              <a:t>,  były gorąco oklaskiwane przez uczestników</a:t>
            </a:r>
            <a:endParaRPr lang="pl-PL" sz="2400" b="1" i="1" u="sng" dirty="0" smtClean="0">
              <a:latin typeface="Book Antiqua" pitchFamily="18" charset="0"/>
            </a:endParaRPr>
          </a:p>
          <a:p>
            <a:pPr algn="ctr">
              <a:buNone/>
            </a:pPr>
            <a:endParaRPr lang="pl-PL" sz="2400" b="1" i="1" u="sng" dirty="0" smtClean="0">
              <a:latin typeface="Book Antiqua" pitchFamily="18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Perły Beskidu Sądeckiego</a:t>
            </a:r>
            <a:endParaRPr lang="pl-PL" sz="1400" dirty="0"/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556792"/>
            <a:ext cx="39878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861048"/>
            <a:ext cx="39878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556792"/>
            <a:ext cx="22352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1556792"/>
            <a:ext cx="22352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6021288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221088"/>
            <a:ext cx="27336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27336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864096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1400" i="1" dirty="0">
              <a:solidFill>
                <a:schemeClr val="bg2">
                  <a:lumMod val="5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704856" cy="4824536"/>
          </a:xfrm>
        </p:spPr>
        <p:txBody>
          <a:bodyPr>
            <a:normAutofit fontScale="92500" lnSpcReduction="10000"/>
          </a:bodyPr>
          <a:lstStyle/>
          <a:p>
            <a:pPr marL="800100" lvl="1" indent="-342900" algn="l"/>
            <a:endParaRPr lang="pl-PL" sz="1600" b="1" dirty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pPr marL="800100" lvl="1" indent="-342900"/>
            <a:r>
              <a:rPr lang="pl-PL" sz="2400" b="1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W ubiegłym roku  Stowarzyszenie  LGD Perły Beskidu Sadeckiego obchodziło 10-lecie istnienia.</a:t>
            </a:r>
          </a:p>
          <a:p>
            <a:pPr marL="800100" lvl="1" indent="-342900"/>
            <a:endParaRPr lang="pl-PL" sz="2400" b="1" dirty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pPr marL="800100" lvl="1" indent="-342900"/>
            <a:r>
              <a:rPr lang="pl-PL" sz="2400" b="1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Cieszymy  się, że na przestrzenia tych 10 lat udało nam  się tak dużo wymiernych działań zrealizować,  docelowo służących  całej społeczności lokalnej. </a:t>
            </a:r>
          </a:p>
          <a:p>
            <a:pPr marL="800100" lvl="1" indent="-342900"/>
            <a:endParaRPr lang="pl-PL" sz="2400" b="1" dirty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pPr marL="800100" lvl="1" indent="-342900"/>
            <a:r>
              <a:rPr lang="pl-PL" sz="2400" b="1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Pamiętamy jednak o tym, że  w </a:t>
            </a:r>
            <a:r>
              <a:rPr lang="pl-PL" sz="2400" b="1" dirty="0" smtClean="0">
                <a:solidFill>
                  <a:schemeClr val="tx1"/>
                </a:solidFill>
                <a:latin typeface="Book Antiqua" pitchFamily="18" charset="0"/>
              </a:rPr>
              <a:t> różnorodności naszych gmin, my jako Stowarzyszenie dostrzegamy prawdziwe perły, które trzeba szlifować i pokazywać, wiele z nich trzeba też dopiero odkryć. </a:t>
            </a:r>
            <a:endParaRPr lang="pl-PL" sz="2400" b="1" dirty="0" smtClean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  <a:p>
            <a:pPr marL="800100" lvl="1" indent="-342900"/>
            <a:endParaRPr lang="pl-PL" sz="2000" b="1" dirty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pPr marL="800100" lvl="1" indent="-342900"/>
            <a:r>
              <a:rPr lang="pl-PL" sz="1600" b="1" i="1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  </a:t>
            </a: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6021288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6021288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6021288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80120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Perły Beskidu Sądeckiego</a:t>
            </a:r>
            <a:endParaRPr lang="pl-PL" sz="1400" i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7704856" cy="460851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Stowarzyszenie Lokalna Grupa Działania „PERŁY BESKIDU SĄDECKIEGO” </a:t>
            </a:r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zostało zarejestrowane w Krajowym Rejestrze Sądowym postanowieniem Sądu Rejonowego dla Krakowa Śródmieścia Wydział XII, jako stowarzyszenie „specjalne” posiadające osobowość prawną, na podst. przepisów ustawy z dnia 7 marca 2007 r. o wspieraniu rozwoju obszarów wiejskich z udziałem środków Europejskiego Funduszu Rolnego na rzecz Rozwoju Obszarów Wiejskich(</a:t>
            </a:r>
            <a:r>
              <a:rPr lang="pl-PL" sz="2400" dirty="0" err="1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Dz.U.z</a:t>
            </a:r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2013 r., poz. 173 </a:t>
            </a:r>
            <a:r>
              <a:rPr lang="pl-PL" sz="2400" dirty="0" err="1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j.t</a:t>
            </a:r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.) </a:t>
            </a:r>
            <a:b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</a:br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i zostało utrzymane w ustawie o rozwoju lokalnym.</a:t>
            </a:r>
          </a:p>
          <a:p>
            <a:pPr>
              <a:buNone/>
            </a:pPr>
            <a:endParaRPr lang="pl-PL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6021288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80120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1400" i="1" dirty="0">
              <a:solidFill>
                <a:schemeClr val="bg2">
                  <a:lumMod val="5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704856" cy="4464496"/>
          </a:xfrm>
        </p:spPr>
        <p:txBody>
          <a:bodyPr>
            <a:normAutofit/>
          </a:bodyPr>
          <a:lstStyle/>
          <a:p>
            <a:pPr marL="800100" lvl="1" indent="-342900" algn="l"/>
            <a:endParaRPr lang="pl-PL" sz="4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/>
            <a:r>
              <a:rPr lang="pl-PL" sz="4400" b="1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Dziękujemy za uwagę.</a:t>
            </a:r>
          </a:p>
          <a:p>
            <a:pPr marL="800100" lvl="1" indent="-342900"/>
            <a:endParaRPr lang="pl-PL" sz="2000" b="1" dirty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pPr marL="800100" lvl="1" indent="-342900" algn="l"/>
            <a:endParaRPr lang="pl-PL" sz="1400" b="1" i="1" dirty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pPr marL="800100" lvl="1" indent="-342900" algn="l"/>
            <a:r>
              <a:rPr lang="pl-PL" sz="1400" b="1" i="1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Stowarzyszenie </a:t>
            </a:r>
          </a:p>
          <a:p>
            <a:pPr marL="800100" lvl="1" indent="-342900" algn="l"/>
            <a:r>
              <a:rPr lang="pl-PL" sz="1400" b="1" i="1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LGD Perły Beskidu Sądeckiego</a:t>
            </a:r>
          </a:p>
          <a:p>
            <a:pPr marL="800100" lvl="1" indent="-342900" algn="l"/>
            <a:r>
              <a:rPr lang="pl-PL" sz="1400" b="1" i="1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33-343 Rytro 380</a:t>
            </a:r>
          </a:p>
          <a:p>
            <a:pPr marL="800100" lvl="1" indent="-342900" algn="l"/>
            <a:r>
              <a:rPr lang="pl-PL" sz="1400" b="1" i="1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tel. 18. 449 71 35</a:t>
            </a:r>
          </a:p>
          <a:p>
            <a:pPr marL="800100" lvl="1" indent="-342900" algn="l"/>
            <a:r>
              <a:rPr lang="pl-PL" sz="1400" b="1" i="1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e-mail: </a:t>
            </a:r>
            <a:r>
              <a:rPr lang="pl-PL" sz="1400" b="1" i="1" dirty="0" err="1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  <a:hlinkClick r:id="rId2"/>
              </a:rPr>
              <a:t>biuro@perlybeskidu.pl</a:t>
            </a:r>
            <a:endParaRPr lang="pl-PL" sz="1400" b="1" i="1" dirty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pPr marL="800100" lvl="1" indent="-342900" algn="l"/>
            <a:r>
              <a:rPr lang="pl-PL" sz="1400" b="1" i="1" dirty="0" err="1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www.perlybeskidu.</a:t>
            </a:r>
            <a:r>
              <a:rPr lang="pl-PL" sz="1400" b="1" dirty="0" err="1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pl</a:t>
            </a:r>
            <a:endParaRPr lang="pl-PL" sz="1400" b="1" dirty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021288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6021288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720080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1400" i="1" dirty="0">
              <a:solidFill>
                <a:schemeClr val="bg2">
                  <a:lumMod val="5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043608" y="836712"/>
            <a:ext cx="7704856" cy="4968552"/>
          </a:xfrm>
        </p:spPr>
        <p:txBody>
          <a:bodyPr>
            <a:normAutofit fontScale="92500"/>
          </a:bodyPr>
          <a:lstStyle/>
          <a:p>
            <a:endParaRPr lang="pl-PL" sz="2000" b="1" dirty="0" smtClean="0">
              <a:solidFill>
                <a:schemeClr val="tx1"/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pl-PL" sz="2400" b="1" u="sng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Misją Stowarzyszenia </a:t>
            </a:r>
          </a:p>
          <a:p>
            <a:endParaRPr lang="pl-PL" sz="2400" b="1" u="sng" dirty="0" smtClean="0">
              <a:solidFill>
                <a:schemeClr val="tx1"/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- jest działanie na rzecz rozwoju społeczno - gospodarczego wspólnot mieszkańców sześciu gmin Beskidu Sądeckiego: Krynicy Zdrój, Łabowej, Muszyny, Nawojowej, Piwnicznej Zdrój oraz Rytra poprzez inwestowanie w ludzi, w ich rozwój i edukację, kultywowanie lokalnych tradycji i kultury oraz sztuki ludowej</a:t>
            </a:r>
            <a:r>
              <a:rPr lang="pl-PL" sz="2400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pl-PL" sz="2400" dirty="0" smtClean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Podejmowane są różnorodne działania dla wykorzystania walorów turystycznych i rekreacyjnych terenu, oraz rozwój infrastruktury komunalnej.</a:t>
            </a:r>
          </a:p>
          <a:p>
            <a:endParaRPr lang="pl-PL" sz="2000" dirty="0" smtClean="0">
              <a:solidFill>
                <a:schemeClr val="tx1"/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endParaRPr lang="pl-PL" sz="2000" dirty="0" smtClean="0">
              <a:solidFill>
                <a:schemeClr val="tx1"/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endParaRPr lang="pl-PL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6021288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720080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1400" i="1" dirty="0">
              <a:solidFill>
                <a:schemeClr val="bg2">
                  <a:lumMod val="5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043608" y="836712"/>
            <a:ext cx="7704856" cy="4968552"/>
          </a:xfrm>
        </p:spPr>
        <p:txBody>
          <a:bodyPr>
            <a:normAutofit/>
          </a:bodyPr>
          <a:lstStyle/>
          <a:p>
            <a:endParaRPr lang="pl-PL" sz="2000" dirty="0" smtClean="0">
              <a:solidFill>
                <a:schemeClr val="tx1"/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pl-PL" sz="2400" b="1" u="sng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Cele priorytetowe Stowarzyszenia to</a:t>
            </a:r>
            <a:r>
              <a:rPr lang="pl-PL" sz="2400" u="sng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:</a:t>
            </a:r>
          </a:p>
          <a:p>
            <a:endParaRPr lang="pl-PL" sz="2400" u="sng" dirty="0" smtClean="0">
              <a:solidFill>
                <a:schemeClr val="tx1"/>
              </a:solidFill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ochrona dziedzictwa kulturowego;</a:t>
            </a:r>
          </a:p>
          <a:p>
            <a:pPr>
              <a:buFont typeface="Wingdings" pitchFamily="2" charset="2"/>
              <a:buChar char="q"/>
            </a:pPr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podniesienie atrakcyjności turystycznej;</a:t>
            </a:r>
          </a:p>
          <a:p>
            <a:pPr>
              <a:buFont typeface="Wingdings" pitchFamily="2" charset="2"/>
              <a:buChar char="q"/>
            </a:pPr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 ochrona środowiska przyrodniczego i kształtowanie ładu przestrzennego;</a:t>
            </a:r>
          </a:p>
          <a:p>
            <a:pPr>
              <a:buFont typeface="Wingdings" pitchFamily="2" charset="2"/>
              <a:buChar char="q"/>
            </a:pPr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poprawa warunków życia mieszkańców;</a:t>
            </a:r>
          </a:p>
          <a:p>
            <a:pPr>
              <a:buFont typeface="Wingdings" pitchFamily="2" charset="2"/>
              <a:buChar char="q"/>
            </a:pPr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  <a:ea typeface="Verdana" pitchFamily="34" charset="0"/>
                <a:cs typeface="Verdana" pitchFamily="34" charset="0"/>
              </a:rPr>
              <a:t>zapewnienie optymalnych warunków kształcenia dzieci, młodzieży i dorosłych.</a:t>
            </a:r>
          </a:p>
          <a:p>
            <a:endParaRPr lang="pl-PL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6021288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1400" i="1" dirty="0">
              <a:solidFill>
                <a:schemeClr val="bg2">
                  <a:lumMod val="5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1" name="Symbol zastępczy tekstu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Symbol zastępczy zawartości 13"/>
          <p:cNvSpPr>
            <a:spLocks noGrp="1"/>
          </p:cNvSpPr>
          <p:nvPr>
            <p:ph sz="quarter" idx="4"/>
          </p:nvPr>
        </p:nvSpPr>
        <p:spPr>
          <a:xfrm>
            <a:off x="4572000" y="1052736"/>
            <a:ext cx="4041775" cy="5001419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pl-PL" sz="3800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Terenem działania LGD Perły Beskidu Sądeckiego jest obszar Rzeczypospolitej Polskiej, a w szczególności obszar 6 gmin: Krynica-Zdrój, Łabowa, Muszyna, Nawojowa, Piwniczna-Zdrój oraz Rytro. Gminy te leżą w powiecie nowosądeckim, w południowo - wschodniej części województwa małopolskiego.</a:t>
            </a:r>
          </a:p>
          <a:p>
            <a:pPr>
              <a:buNone/>
            </a:pPr>
            <a:endParaRPr lang="pl-PL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pl-PL" sz="3800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Obszar LGD obejmuje powierzchnię 623 km</a:t>
            </a:r>
            <a:r>
              <a:rPr lang="pl-PL" sz="3800" baseline="30000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2</a:t>
            </a:r>
            <a:r>
              <a:rPr lang="pl-PL" sz="3800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, co stanowi 40% powiatu nowosądeckiego oraz 4% województwa małopolskiego. Teren LGD zamieszkuje </a:t>
            </a:r>
            <a:r>
              <a:rPr lang="pl-PL" sz="3800" b="1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57381 </a:t>
            </a:r>
            <a:r>
              <a:rPr lang="pl-PL" sz="3800" dirty="0" smtClean="0">
                <a:latin typeface="Book Antiqua" pitchFamily="18" charset="0"/>
                <a:ea typeface="Verdana" pitchFamily="34" charset="0"/>
                <a:cs typeface="Verdana" pitchFamily="34" charset="0"/>
              </a:rPr>
              <a:t>mieszkańców (na dzień 31 XII 2013 r.), co stanowi 27% ludności całego powiatu i 2% województwa. </a:t>
            </a:r>
          </a:p>
          <a:p>
            <a:pPr>
              <a:buNone/>
            </a:pPr>
            <a:endParaRPr lang="pl-PL" sz="3800" dirty="0"/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021288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093296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8" descr="asd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980728"/>
            <a:ext cx="40324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6093296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8496944" cy="20882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22"/>
              </a:avLst>
            </a:prstTxWarp>
          </a:bodyPr>
          <a:lstStyle/>
          <a:p>
            <a:pPr algn="ctr" rtl="0"/>
            <a:endParaRPr lang="pl-PL" sz="800" b="1" kern="10" spc="0" dirty="0">
              <a:ln w="9525">
                <a:noFill/>
                <a:round/>
                <a:headEnd/>
                <a:tailEnd/>
              </a:ln>
              <a:solidFill>
                <a:srgbClr val="1D5DA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80120"/>
          </a:xfrm>
        </p:spPr>
        <p:txBody>
          <a:bodyPr>
            <a:normAutofit/>
          </a:bodyPr>
          <a:lstStyle/>
          <a:p>
            <a:pPr algn="r"/>
            <a:endParaRPr lang="pl-PL" sz="1400" i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280920" cy="5256584"/>
          </a:xfrm>
        </p:spPr>
        <p:txBody>
          <a:bodyPr>
            <a:normAutofit/>
          </a:bodyPr>
          <a:lstStyle/>
          <a:p>
            <a:pPr algn="r"/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Stowarzyszenie Lokalna Grupa Działania </a:t>
            </a:r>
            <a:b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</a:br>
            <a:r>
              <a:rPr lang="pl-PL" sz="1400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Perły Beskidu Sądeckiego</a:t>
            </a:r>
            <a:endParaRPr lang="pl-PL" sz="1400" b="1" dirty="0" smtClean="0">
              <a:solidFill>
                <a:schemeClr val="tx1"/>
              </a:solidFill>
              <a:latin typeface="Book Antiqua" pitchFamily="18" charset="0"/>
              <a:ea typeface="Verdana" pitchFamily="34" charset="0"/>
              <a:cs typeface="Arial" pitchFamily="34" charset="0"/>
            </a:endParaRPr>
          </a:p>
          <a:p>
            <a:endParaRPr lang="pl-PL" sz="2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l-PL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l-PL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2200" dirty="0" smtClean="0">
                <a:solidFill>
                  <a:schemeClr val="tx1"/>
                </a:solidFill>
                <a:latin typeface="Book Antiqua" pitchFamily="18" charset="0"/>
                <a:ea typeface="Batang" pitchFamily="18" charset="-127"/>
                <a:cs typeface="Verdana" pitchFamily="34" charset="0"/>
              </a:rPr>
              <a:t>Najludniejszą i największą gminą jest Krynica-Zdrój, gdzie żyje 30% mieszkańców LGD (16 991) na obszarze 145 km</a:t>
            </a:r>
            <a:r>
              <a:rPr lang="pl-PL" sz="2200" baseline="30000" dirty="0" smtClean="0">
                <a:solidFill>
                  <a:schemeClr val="tx1"/>
                </a:solidFill>
                <a:latin typeface="Book Antiqua" pitchFamily="18" charset="0"/>
                <a:ea typeface="Batang" pitchFamily="18" charset="-127"/>
                <a:cs typeface="Verdana" pitchFamily="34" charset="0"/>
              </a:rPr>
              <a:t>2</a:t>
            </a:r>
            <a:r>
              <a:rPr lang="pl-PL" sz="2200" dirty="0" smtClean="0">
                <a:solidFill>
                  <a:schemeClr val="tx1"/>
                </a:solidFill>
                <a:latin typeface="Book Antiqua" pitchFamily="18" charset="0"/>
                <a:ea typeface="Batang" pitchFamily="18" charset="-127"/>
                <a:cs typeface="Verdana" pitchFamily="34" charset="0"/>
              </a:rPr>
              <a:t>, a najmniejszą jest gmina Rytro, gdzie żyje  ok. 7% mieszkańców      (3 842) na obszarze 42 </a:t>
            </a:r>
            <a:r>
              <a:rPr lang="pl-PL" sz="2200" dirty="0" err="1" smtClean="0">
                <a:solidFill>
                  <a:schemeClr val="tx1"/>
                </a:solidFill>
                <a:latin typeface="Book Antiqua" pitchFamily="18" charset="0"/>
                <a:ea typeface="Batang" pitchFamily="18" charset="-127"/>
                <a:cs typeface="Verdana" pitchFamily="34" charset="0"/>
              </a:rPr>
              <a:t>km²</a:t>
            </a:r>
            <a:r>
              <a:rPr lang="pl-PL" sz="22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Verdana" pitchFamily="34" charset="0"/>
              </a:rPr>
              <a:t>. </a:t>
            </a:r>
          </a:p>
          <a:p>
            <a:pPr>
              <a:buNone/>
            </a:pPr>
            <a:endParaRPr lang="pl-PL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733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logop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94928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4" descr="C:\Users\Admin\Desktop\zdjęcia\NAAAGRAAANEEEE\logotypy\PROW 2014-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877272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602128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user\Desktop\malopolska-logo 1 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5949280"/>
            <a:ext cx="657225" cy="495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135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3283</TotalTime>
  <Words>1664</Words>
  <Application>Microsoft Office PowerPoint</Application>
  <PresentationFormat>Pokaz na ekranie (4:3)</PresentationFormat>
  <Paragraphs>300</Paragraphs>
  <Slides>50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1" baseType="lpstr">
      <vt:lpstr>Motyw pakietu Office</vt:lpstr>
      <vt:lpstr>Stowarzyszenie Lokalna Grupa Działania  Perły Beskidu Sądeckiego</vt:lpstr>
      <vt:lpstr>Stowarzyszenie Lokalna Grupa Działania  Perły Beskidu Sądeckiego</vt:lpstr>
      <vt:lpstr>Slajd 3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Slajd 9</vt:lpstr>
      <vt:lpstr>Slajd 10</vt:lpstr>
      <vt:lpstr>Stowarzyszenie Lokalna Grupa Działania  Perły Beskidu Sądeckiego 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  <vt:lpstr>Stowarzyszenie Lokalna Grupa Działania  Perły Beskidu Sądeckiego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Perły Beskidu</dc:creator>
  <cp:lastModifiedBy>user</cp:lastModifiedBy>
  <cp:revision>294</cp:revision>
  <dcterms:created xsi:type="dcterms:W3CDTF">2016-06-02T09:44:11Z</dcterms:created>
  <dcterms:modified xsi:type="dcterms:W3CDTF">2017-02-19T18:53:19Z</dcterms:modified>
</cp:coreProperties>
</file>